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20"/>
  </p:notesMasterIdLst>
  <p:handoutMasterIdLst>
    <p:handoutMasterId r:id="rId21"/>
  </p:handoutMasterIdLst>
  <p:sldIdLst>
    <p:sldId id="256" r:id="rId5"/>
    <p:sldId id="266" r:id="rId6"/>
    <p:sldId id="278" r:id="rId7"/>
    <p:sldId id="311" r:id="rId8"/>
    <p:sldId id="309" r:id="rId9"/>
    <p:sldId id="313" r:id="rId10"/>
    <p:sldId id="314" r:id="rId11"/>
    <p:sldId id="294" r:id="rId12"/>
    <p:sldId id="316" r:id="rId13"/>
    <p:sldId id="310" r:id="rId14"/>
    <p:sldId id="308" r:id="rId15"/>
    <p:sldId id="301" r:id="rId16"/>
    <p:sldId id="263" r:id="rId17"/>
    <p:sldId id="300" r:id="rId18"/>
    <p:sldId id="31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26CF1C-9CF6-5A50-A53D-FA69284A8C80}" name="Pace, Frank John Jr CPO USN CNO (USA)" initials="FJP" userId="Pace, Frank John Jr CPO USN CNO (USA)" providerId="None"/>
  <p188:author id="{F1F4E253-13E3-0FDB-C17F-5798D83CBC73}" name="Harrison, Jessica L MCPO USN DCNO N1 (USA)" initials="H(" userId="S::jessica.l.harrison31.mil@us.navy.mil::e333c8ac-cb61-4160-9e0b-7200bf52e79d" providerId="AD"/>
  <p188:author id="{C576815B-2FD4-83C9-9692-029E77B55B53}" name="Carleen Daniels" initials="CD" userId="S::cdaniels@carleycorp.com::e03e2254-d742-43f9-bb34-35c4d49dcf42" providerId="AD"/>
  <p188:author id="{C9EE9C61-9DD6-3B81-1AC7-5537F5A36F11}" name="Robbins, Arthur J II CDR USN (USA)" initials="R(" userId="S::arthur.j.robbins2.mil@us.navy.mil::8845f00e-1420-43fc-b5cc-69ea37d2cf8c" providerId="AD"/>
  <p188:author id="{0526106E-9075-AA7B-DAF9-6BF3F34D6975}" name="Christina Metzler" initials="CM" userId="S::cmetzler@carleycorp.com::c1ffe628-3861-4780-8ca1-f0a54b5f1e8f" providerId="AD"/>
  <p188:author id="{0C39D574-1E94-A75D-3F88-1B4B673AB541}" name="Van Thomas" initials="VT" userId="Van Thomas" providerId="None"/>
  <p188:author id="{C3BC38AE-AF06-1E23-0054-2453770E6719}" name="Jeffery Ellis" initials="JE" userId="S::jellis@carleycorp.com::c61fbf16-1a5d-481e-8b27-54d2d05be428" providerId="AD"/>
  <p188:author id="{93AAE0CA-A165-2C9F-48B6-3BEA515C3F37}" name="Michael Infinger" initials="MI" userId="S::minfinger@carleycorp.com::bac5e6d8-6891-4b2e-a252-ea2add64dea0" providerId="AD"/>
  <p188:author id="{FE3F6BEB-0894-9517-DAD4-C0FE6C95C1A3}" name="Kenneth McGuffee" initials="KM" userId="S::kmcguffee@carleycorp.com::aa961554-3835-426f-aa32-373b4c80e3bf" providerId="AD"/>
  <p188:author id="{B9BCCAEB-4AA7-7B69-3D9F-8D140DAE5B23}" name="Janeann Hudson" initials="JH" userId="S::jhudson@carleycorp.com::130582a1-a040-486f-acd9-01488e1567a7" providerId="AD"/>
  <p188:author id="{ABEFD6ED-49D2-6454-FB34-C80F58E46FE8}" name="DiGangi, Holly [USA]" initials="HD" userId="S::624189@bah.com::2dc1fcc0-a0f4-4b22-b684-8278b3c46c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39"/>
    <a:srgbClr val="C9992A"/>
    <a:srgbClr val="00293A"/>
    <a:srgbClr val="00283A"/>
    <a:srgbClr val="A6A6A6"/>
    <a:srgbClr val="E6E6E6"/>
    <a:srgbClr val="676767"/>
    <a:srgbClr val="00405C"/>
    <a:srgbClr val="006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79752-29E6-9320-43EC-6BB437FFC9AF}" v="2" dt="2026-03-30T15:45:48.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0" autoAdjust="0"/>
    <p:restoredTop sz="89110" autoAdjust="0"/>
  </p:normalViewPr>
  <p:slideViewPr>
    <p:cSldViewPr snapToGrid="0">
      <p:cViewPr varScale="1">
        <p:scale>
          <a:sx n="94" d="100"/>
          <a:sy n="94" d="100"/>
        </p:scale>
        <p:origin x="1400" y="4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00" d="100"/>
          <a:sy n="100" d="100"/>
        </p:scale>
        <p:origin x="3552" y="-4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67329D-61C0-1AEF-4BB6-236F663949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938E64-F1E7-51FD-4680-6773FE6ABD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F5B768-2737-4547-BAEE-0C4CD571E566}" type="datetimeFigureOut">
              <a:rPr lang="en-US" smtClean="0"/>
              <a:t>6/3/26</a:t>
            </a:fld>
            <a:endParaRPr lang="en-US" dirty="0"/>
          </a:p>
        </p:txBody>
      </p:sp>
      <p:sp>
        <p:nvSpPr>
          <p:cNvPr id="4" name="Footer Placeholder 3">
            <a:extLst>
              <a:ext uri="{FF2B5EF4-FFF2-40B4-BE49-F238E27FC236}">
                <a16:creationId xmlns:a16="http://schemas.microsoft.com/office/drawing/2014/main" id="{C685A948-C47F-7052-A5B7-BB2FC451B6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D69145-6963-2F48-C911-96622302C2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41403E-4EF0-489C-BD74-0C7F3B424F78}" type="slidenum">
              <a:rPr lang="en-US" smtClean="0"/>
              <a:t>‹#›</a:t>
            </a:fld>
            <a:endParaRPr lang="en-US" dirty="0"/>
          </a:p>
        </p:txBody>
      </p:sp>
    </p:spTree>
    <p:extLst>
      <p:ext uri="{BB962C8B-B14F-4D97-AF65-F5344CB8AC3E}">
        <p14:creationId xmlns:p14="http://schemas.microsoft.com/office/powerpoint/2010/main" val="2186567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3A624-1232-4E92-949B-0F831D1377F6}" type="datetimeFigureOut">
              <a:rPr lang="en-US" smtClean="0"/>
              <a:t>6/3/26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DECA1-90B2-4901-9C02-4FB4999FDED7}" type="slidenum">
              <a:rPr lang="en-US" smtClean="0"/>
              <a:t>‹#›</a:t>
            </a:fld>
            <a:endParaRPr lang="en-US" dirty="0"/>
          </a:p>
        </p:txBody>
      </p:sp>
    </p:spTree>
    <p:extLst>
      <p:ext uri="{BB962C8B-B14F-4D97-AF65-F5344CB8AC3E}">
        <p14:creationId xmlns:p14="http://schemas.microsoft.com/office/powerpoint/2010/main" val="333532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mn-lt"/>
                <a:ea typeface="Calibri" panose="020F0502020204030204" pitchFamily="34" charset="0"/>
              </a:rPr>
              <a:t>Topic: Mental Rehearsal</a:t>
            </a:r>
          </a:p>
          <a:p>
            <a:pPr marL="0" marR="0">
              <a:spcBef>
                <a:spcPts val="0"/>
              </a:spcBef>
              <a:spcAft>
                <a:spcPts val="0"/>
              </a:spcAft>
            </a:pPr>
            <a:r>
              <a:rPr lang="en-US" sz="1400" dirty="0">
                <a:effectLst/>
                <a:latin typeface="+mn-lt"/>
                <a:ea typeface="Calibri" panose="020F0502020204030204" pitchFamily="34" charset="0"/>
              </a:rPr>
              <a:t>Time: 30 minutes</a:t>
            </a:r>
          </a:p>
          <a:p>
            <a:pPr marL="0" marR="0">
              <a:spcBef>
                <a:spcPts val="0"/>
              </a:spcBef>
              <a:spcAft>
                <a:spcPts val="0"/>
              </a:spcAft>
            </a:pPr>
            <a:r>
              <a:rPr lang="en-US" sz="1400" dirty="0">
                <a:effectLst/>
                <a:latin typeface="+mn-lt"/>
                <a:ea typeface="Calibri" panose="020F0502020204030204" pitchFamily="34" charset="0"/>
              </a:rPr>
              <a:t>Purpose of training evolution: Sailors will explore the concept of mental rehearsal and its role in navigating challenging situations effectively.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rPr>
              <a:t>Expected outcome of training evolution: </a:t>
            </a:r>
            <a:r>
              <a:rPr lang="en-US" sz="1400" kern="100" dirty="0">
                <a:effectLst/>
                <a:latin typeface="+mn-lt"/>
                <a:ea typeface="Calibri" panose="020F0502020204030204" pitchFamily="34" charset="0"/>
                <a:cs typeface="Calibri" panose="020F0502020204030204" pitchFamily="34" charset="0"/>
              </a:rPr>
              <a:t>Sailors will learn practical, mental rehearsal tools to visualize performing a skill or routine in their mind to successfully engage in real-world events and dispel complacency.</a:t>
            </a:r>
            <a:endParaRPr lang="en-US" sz="1400" dirty="0">
              <a:effectLst/>
              <a:latin typeface="+mn-lt"/>
              <a:ea typeface="Calibri" panose="020F0502020204030204" pitchFamily="34" charset="0"/>
            </a:endParaRPr>
          </a:p>
          <a:p>
            <a:pPr marL="0" marR="0">
              <a:spcBef>
                <a:spcPts val="0"/>
              </a:spcBef>
              <a:spcAft>
                <a:spcPts val="0"/>
              </a:spcAft>
            </a:pPr>
            <a:r>
              <a:rPr lang="en-US" sz="1400" dirty="0">
                <a:effectLst/>
                <a:latin typeface="+mn-lt"/>
                <a:ea typeface="Calibri" panose="020F0502020204030204" pitchFamily="34" charset="0"/>
              </a:rPr>
              <a:t>Safety: Inform Sailors of safety hazards in the training environment. For some topics, Sailors should be informed if there is a designated person to talk to if the Sailor feels compelled to leave the training.</a:t>
            </a:r>
          </a:p>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b="0" i="1" dirty="0">
                <a:latin typeface="+mn-lt"/>
              </a:rPr>
              <a:t>Greet Sailors.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Introduce yourself and give any background on yourself that might be of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Establish credibility.</a:t>
            </a:r>
            <a:endParaRPr lang="en-US" sz="1400" dirty="0">
              <a:effectLst/>
              <a:latin typeface="+mn-lt"/>
              <a:ea typeface="Calibri" panose="020F0502020204030204" pitchFamily="34" charset="0"/>
            </a:endParaRPr>
          </a:p>
          <a:p>
            <a:pPr marL="0" marR="0">
              <a:spcBef>
                <a:spcPts val="0"/>
              </a:spcBef>
              <a:spcAft>
                <a:spcPts val="0"/>
              </a:spcAft>
            </a:pPr>
            <a:r>
              <a:rPr lang="en-US" sz="1400" b="1" dirty="0">
                <a:effectLst/>
                <a:latin typeface="+mn-lt"/>
                <a:ea typeface="Calibri" panose="020F0502020204030204" pitchFamily="34" charset="0"/>
              </a:rPr>
              <a:t>Facilitator Instructions:</a:t>
            </a:r>
            <a:endParaRPr lang="en-US" sz="140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slide deck acts as a guide to present a facilitated discussion that may include activities. </a:t>
            </a:r>
          </a:p>
          <a:p>
            <a:pPr marL="285750" marR="0" lvl="0" indent="-137160" defTabSz="457200">
              <a:lnSpc>
                <a:spcPct val="105000"/>
              </a:lnSpc>
              <a:spcBef>
                <a:spcPts val="0"/>
              </a:spcBef>
              <a:spcAft>
                <a:spcPts val="0"/>
              </a:spcAft>
              <a:buFont typeface="Courier New" panose="02070309020205020404" pitchFamily="49" charset="0"/>
              <a:buChar char="o"/>
              <a:tabLst>
                <a:tab pos="182880" algn="l"/>
              </a:tabLst>
            </a:pPr>
            <a:r>
              <a:rPr lang="en-US" sz="1400" i="0" dirty="0">
                <a:effectLst/>
                <a:latin typeface="+mn-lt"/>
                <a:ea typeface="Times New Roman" panose="02020603050405020304" pitchFamily="18" charset="0"/>
              </a:rPr>
              <a:t>Best practice: Use the slide to develop interest in the subject matter. </a:t>
            </a:r>
            <a:r>
              <a:rPr lang="en-US" sz="1400" b="1" i="0" dirty="0">
                <a:effectLst/>
                <a:latin typeface="+mn-lt"/>
                <a:ea typeface="Times New Roman" panose="02020603050405020304" pitchFamily="18" charset="0"/>
              </a:rPr>
              <a:t>Do not </a:t>
            </a:r>
            <a:r>
              <a:rPr lang="en-US" sz="1400" i="0" dirty="0">
                <a:effectLst/>
                <a:latin typeface="+mn-lt"/>
                <a:ea typeface="Times New Roman" panose="02020603050405020304" pitchFamily="18" charset="0"/>
              </a:rPr>
              <a:t>read the slides word for word. The Sailors should be able read the text and understand the messaging presented in the graphics.</a:t>
            </a:r>
            <a:endParaRPr lang="en-US" sz="1400" i="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Facilitator notes are available for each slide to help the Facilitator deliver the topic.</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Use the Slide Show view to ensure the Facilitator notes are viewable.</a:t>
            </a:r>
            <a:endParaRPr lang="en-US" sz="1400" i="0" kern="1200" dirty="0">
              <a:effectLst/>
              <a:latin typeface="+mn-lt"/>
              <a:ea typeface="Calibri" panose="020F0502020204030204" pitchFamily="34" charset="0"/>
              <a:cs typeface="+mn-cs"/>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Facilitator notes are divided into general instructions for Facilitator Actions (mechanics of facilitation) and the Facilitator Content (</a:t>
            </a:r>
            <a:r>
              <a:rPr lang="en-US" sz="1400" b="0" i="1" kern="1200" dirty="0">
                <a:latin typeface="+mn-lt"/>
                <a:ea typeface="+mn-ea"/>
                <a:cs typeface="+mn-cs"/>
              </a:rPr>
              <a:t>Inform</a:t>
            </a:r>
            <a:r>
              <a:rPr lang="en-US" sz="1400" b="0" i="0" kern="1200" dirty="0">
                <a:latin typeface="+mn-lt"/>
                <a:ea typeface="+mn-ea"/>
                <a:cs typeface="+mn-cs"/>
              </a:rPr>
              <a:t>, </a:t>
            </a:r>
            <a:r>
              <a:rPr lang="en-US" sz="1400" b="0" i="1" kern="1200" dirty="0">
                <a:latin typeface="+mn-lt"/>
                <a:ea typeface="+mn-ea"/>
                <a:cs typeface="+mn-cs"/>
              </a:rPr>
              <a:t>Discuss</a:t>
            </a:r>
            <a:r>
              <a:rPr lang="en-US" sz="1400" b="0" i="0" kern="1200" dirty="0">
                <a:latin typeface="+mn-lt"/>
                <a:ea typeface="+mn-ea"/>
                <a:cs typeface="+mn-cs"/>
              </a:rPr>
              <a:t>, </a:t>
            </a:r>
            <a:r>
              <a:rPr lang="en-US" sz="1400" b="0" i="1" kern="1200" dirty="0">
                <a:latin typeface="+mn-lt"/>
                <a:ea typeface="+mn-ea"/>
                <a:cs typeface="+mn-cs"/>
              </a:rPr>
              <a:t>Perform</a:t>
            </a:r>
            <a:r>
              <a:rPr lang="en-US" sz="1400" b="0" i="0" kern="1200" dirty="0">
                <a:latin typeface="+mn-lt"/>
                <a:ea typeface="+mn-ea"/>
                <a:cs typeface="+mn-cs"/>
              </a:rPr>
              <a:t>, and </a:t>
            </a:r>
            <a:r>
              <a:rPr lang="en-US" sz="1400" b="0" i="1" kern="1200" dirty="0">
                <a:latin typeface="+mn-lt"/>
                <a:ea typeface="+mn-ea"/>
                <a:cs typeface="+mn-cs"/>
              </a:rPr>
              <a:t>Reference</a:t>
            </a:r>
            <a:r>
              <a:rPr lang="en-US" sz="1400" b="0" i="0" kern="1200" dirty="0">
                <a:latin typeface="+mn-lt"/>
                <a:ea typeface="+mn-ea"/>
                <a:cs typeface="+mn-cs"/>
              </a:rPr>
              <a:t>).</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Inform</a:t>
            </a:r>
            <a:r>
              <a:rPr lang="en-US" sz="1400" i="0" kern="1200" dirty="0">
                <a:effectLst/>
                <a:latin typeface="+mn-lt"/>
                <a:ea typeface="Times New Roman" panose="02020603050405020304" pitchFamily="18" charset="0"/>
                <a:cs typeface="+mn-cs"/>
              </a:rPr>
              <a:t>: Present facts, concepts, and procedures. Depending on the subject matter, these may be written as suggested talking points or scripted material (denoted by quotation marks).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Discuss</a:t>
            </a:r>
            <a:r>
              <a:rPr lang="en-US" sz="1400" i="0" kern="1200" dirty="0">
                <a:effectLst/>
                <a:latin typeface="+mn-lt"/>
                <a:ea typeface="Times New Roman" panose="02020603050405020304" pitchFamily="18" charset="0"/>
                <a:cs typeface="+mn-cs"/>
              </a:rPr>
              <a:t>: Conduct large-group question and answer sessions or large-group, Facilitator-led activities. Depending on the subject matter, these may be written as questions with expected answers or scripted activities.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Perform</a:t>
            </a:r>
            <a:r>
              <a:rPr lang="en-US" sz="1400" i="0" kern="1200" dirty="0">
                <a:effectLst/>
                <a:latin typeface="+mn-lt"/>
                <a:ea typeface="Times New Roman" panose="02020603050405020304" pitchFamily="18" charset="0"/>
                <a:cs typeface="+mn-cs"/>
              </a:rPr>
              <a:t>: Facilitate small-group, scenario-based or procedural activities. Depending on the subject matter, these may be written with specific actions the Sailors will take or general ways for the Facilitator to monitor the activities. The Facilitator will be provided with expected outcomes to ensure Sailors leave training with correct information.</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Calibri" panose="020F0502020204030204" pitchFamily="34" charset="0"/>
                <a:cs typeface="+mn-cs"/>
              </a:rPr>
              <a:t>Best practice for </a:t>
            </a:r>
            <a:r>
              <a:rPr lang="en-US" sz="1400" i="1" kern="1200" dirty="0">
                <a:effectLst/>
                <a:latin typeface="+mn-lt"/>
                <a:ea typeface="Calibri" panose="020F0502020204030204" pitchFamily="34" charset="0"/>
                <a:cs typeface="+mn-cs"/>
              </a:rPr>
              <a:t>Reference</a:t>
            </a:r>
            <a:r>
              <a:rPr lang="en-US" sz="1400" i="0" kern="1200" dirty="0">
                <a:effectLst/>
                <a:latin typeface="+mn-lt"/>
                <a:ea typeface="Calibri" panose="020F0502020204030204" pitchFamily="34" charset="0"/>
                <a:cs typeface="+mn-cs"/>
              </a:rPr>
              <a:t>: This is for Facilitator use only.</a:t>
            </a:r>
          </a:p>
          <a:p>
            <a:pPr marL="0" indent="0">
              <a:buFont typeface="Arial" panose="020B0604020202020204" pitchFamily="34" charset="0"/>
              <a:buNone/>
            </a:pPr>
            <a:endParaRPr lang="en-US" sz="1400" b="0" i="1" dirty="0">
              <a:latin typeface="+mn-lt"/>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1</a:t>
            </a:fld>
            <a:endParaRPr lang="en-US" dirty="0"/>
          </a:p>
        </p:txBody>
      </p:sp>
    </p:spTree>
    <p:extLst>
      <p:ext uri="{BB962C8B-B14F-4D97-AF65-F5344CB8AC3E}">
        <p14:creationId xmlns:p14="http://schemas.microsoft.com/office/powerpoint/2010/main" val="173009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indent="-171450">
              <a:buFont typeface="Arial" panose="020B0604020202020204" pitchFamily="34" charset="0"/>
              <a:buChar char="•"/>
            </a:pPr>
            <a:r>
              <a:rPr lang="en-US" sz="1400" b="0" i="1" dirty="0"/>
              <a:t>Select Play or use the Enter key to view the video.</a:t>
            </a:r>
          </a:p>
          <a:p>
            <a:pPr marL="171450" indent="-171450">
              <a:buFont typeface="Arial" panose="020B0604020202020204" pitchFamily="34" charset="0"/>
              <a:buChar char="•"/>
            </a:pPr>
            <a:r>
              <a:rPr lang="en-US" sz="1400" b="0" i="1" dirty="0"/>
              <a:t>Use the ESC key to return to the smaller size.</a:t>
            </a:r>
          </a:p>
          <a:p>
            <a:pPr marL="171450" indent="-171450">
              <a:buFont typeface="Arial" panose="020B0604020202020204" pitchFamily="34" charset="0"/>
              <a:buChar char="•"/>
            </a:pPr>
            <a:r>
              <a:rPr lang="en-US" sz="1400" b="0" i="1" dirty="0"/>
              <a:t>Let Sailors know where they can locate references.</a:t>
            </a:r>
          </a:p>
          <a:p>
            <a:pPr marL="171450" indent="-171450">
              <a:buFont typeface="Arial" panose="020B0604020202020204" pitchFamily="34" charset="0"/>
              <a:buChar char="•"/>
            </a:pPr>
            <a:r>
              <a:rPr lang="en-US" sz="1400" b="0" i="1" dirty="0"/>
              <a:t>Monitor the discussions of the Sailors.</a:t>
            </a:r>
          </a:p>
          <a:p>
            <a:pPr marL="0" indent="0">
              <a:buFont typeface="Arial" panose="020B0604020202020204" pitchFamily="34" charset="0"/>
              <a:buNone/>
            </a:pPr>
            <a:r>
              <a:rPr lang="en-US" sz="1400" b="1" dirty="0"/>
              <a:t>Facilitator Content: </a:t>
            </a:r>
            <a:r>
              <a:rPr lang="en-US" sz="1400" b="0" dirty="0"/>
              <a:t>N/A</a:t>
            </a:r>
          </a:p>
        </p:txBody>
      </p:sp>
      <p:sp>
        <p:nvSpPr>
          <p:cNvPr id="4" name="Slide Number Placeholder 3"/>
          <p:cNvSpPr>
            <a:spLocks noGrp="1"/>
          </p:cNvSpPr>
          <p:nvPr>
            <p:ph type="sldNum" sz="quarter" idx="5"/>
          </p:nvPr>
        </p:nvSpPr>
        <p:spPr/>
        <p:txBody>
          <a:bodyPr/>
          <a:lstStyle/>
          <a:p>
            <a:fld id="{A43DECA1-90B2-4901-9C02-4FB4999FDED7}" type="slidenum">
              <a:rPr lang="en-US" smtClean="0"/>
              <a:t>10</a:t>
            </a:fld>
            <a:endParaRPr lang="en-US" dirty="0"/>
          </a:p>
        </p:txBody>
      </p:sp>
    </p:spTree>
    <p:extLst>
      <p:ext uri="{BB962C8B-B14F-4D97-AF65-F5344CB8AC3E}">
        <p14:creationId xmlns:p14="http://schemas.microsoft.com/office/powerpoint/2010/main" val="170186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b="0" i="1" dirty="0">
                <a:latin typeface="+mn-lt"/>
              </a:rPr>
              <a:t>Monitor the discussions of the Sailors.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effectLst/>
                <a:latin typeface="+mn-lt"/>
                <a:ea typeface="Calibri" panose="020F0502020204030204" pitchFamily="34" charset="0"/>
                <a:cs typeface="Times New Roman" panose="02020603050405020304" pitchFamily="18" charset="0"/>
              </a:rPr>
              <a:t>Time allotted for activity: 10 minutes: 1 minute (prepare), 5 minutes (discussion), 4 minutes (reflection/group share)</a:t>
            </a:r>
            <a:endParaRPr lang="en-US" sz="1400" b="0" i="1"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00" dirty="0">
                <a:effectLst/>
                <a:latin typeface="+mn-lt"/>
                <a:ea typeface="Calibri" panose="020F0502020204030204" pitchFamily="34" charset="0"/>
                <a:cs typeface="Times New Roman" panose="02020603050405020304" pitchFamily="18" charset="0"/>
              </a:rPr>
              <a:t>Facilitator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mn-lt"/>
                <a:ea typeface="+mn-ea"/>
                <a:cs typeface="+mn-cs"/>
              </a:rPr>
              <a:t>Expected outcome: Sailors will be able to identify a scenario and how they would benefit from using mental rehearsal before performing it.</a:t>
            </a:r>
            <a:endParaRPr lang="en-US" sz="1400" b="0" kern="1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kern="100" dirty="0">
                <a:effectLst/>
                <a:latin typeface="+mn-lt"/>
                <a:ea typeface="Calibri" panose="020F0502020204030204" pitchFamily="34" charset="0"/>
                <a:cs typeface="Calibri" panose="020F0502020204030204" pitchFamily="34" charset="0"/>
              </a:rPr>
              <a:t>Inform: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00" dirty="0">
                <a:effectLst/>
                <a:latin typeface="+mn-lt"/>
                <a:ea typeface="Calibri" panose="020F0502020204030204" pitchFamily="34" charset="0"/>
                <a:cs typeface="Calibri" panose="020F0502020204030204" pitchFamily="34" charset="0"/>
              </a:rPr>
              <a:t>Instruct the Sailors to work with a partner.</a:t>
            </a:r>
            <a:endParaRPr lang="en-US" sz="1400" i="0" kern="100"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00" dirty="0">
                <a:effectLst/>
                <a:latin typeface="+mn-lt"/>
                <a:ea typeface="Calibri" panose="020F0502020204030204" pitchFamily="34" charset="0"/>
                <a:cs typeface="Calibri" panose="020F0502020204030204" pitchFamily="34" charset="0"/>
              </a:rPr>
              <a:t>Tell them that together, they will discuss a situation where mental rehearsal could help them prepare for a challenge or unexpected event in their life (at home, work, or elsewhere).</a:t>
            </a:r>
            <a:endParaRPr lang="en-US" sz="1400" i="0" kern="100" dirty="0">
              <a:effectLst/>
              <a:latin typeface="+mn-lt"/>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400" b="0" i="1" dirty="0">
                <a:latin typeface="+mn-lt"/>
              </a:rPr>
              <a:t>Discuss:</a:t>
            </a:r>
          </a:p>
          <a:p>
            <a:pPr marL="171450" indent="-171450">
              <a:buFont typeface="Arial" panose="020B0604020202020204" pitchFamily="34" charset="0"/>
              <a:buChar char="•"/>
            </a:pPr>
            <a:r>
              <a:rPr lang="en-US" sz="1400" i="0" dirty="0">
                <a:effectLst/>
                <a:latin typeface="+mn-lt"/>
                <a:ea typeface="Calibri" panose="020F0502020204030204" pitchFamily="34" charset="0"/>
                <a:cs typeface="Times New Roman" panose="02020603050405020304" pitchFamily="18" charset="0"/>
              </a:rPr>
              <a:t>Where can mental rehearsal help you prepare for a challenging or unexpected event in your life?</a:t>
            </a:r>
          </a:p>
          <a:p>
            <a:pPr marL="0" indent="0">
              <a:buFont typeface="Arial" panose="020B0604020202020204" pitchFamily="34" charset="0"/>
              <a:buNone/>
            </a:pPr>
            <a:r>
              <a:rPr lang="en-US" sz="1400" i="1" dirty="0">
                <a:effectLst/>
                <a:latin typeface="+mn-lt"/>
                <a:ea typeface="Calibri" panose="020F0502020204030204" pitchFamily="34" charset="0"/>
                <a:cs typeface="Times New Roman" panose="02020603050405020304" pitchFamily="18" charset="0"/>
              </a:rPr>
              <a:t>Perform: </a:t>
            </a:r>
          </a:p>
          <a:p>
            <a:pPr marL="171450" indent="-171450">
              <a:buFont typeface="Arial" panose="020B0604020202020204" pitchFamily="34" charset="0"/>
              <a:buChar char="•"/>
            </a:pPr>
            <a:r>
              <a:rPr lang="en-US" sz="1400" i="0" dirty="0">
                <a:effectLst/>
                <a:latin typeface="+mn-lt"/>
                <a:ea typeface="Calibri" panose="020F0502020204030204" pitchFamily="34" charset="0"/>
                <a:cs typeface="Times New Roman" panose="02020603050405020304" pitchFamily="18" charset="0"/>
              </a:rPr>
              <a:t>Each pair discusses the question.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00" dirty="0">
                <a:effectLst/>
                <a:latin typeface="+mn-lt"/>
                <a:ea typeface="Calibri" panose="020F0502020204030204" pitchFamily="34" charset="0"/>
                <a:cs typeface="Calibri" panose="020F0502020204030204" pitchFamily="34" charset="0"/>
              </a:rPr>
              <a:t>After 5 minutes, ask each pair to briefly share one scenario they discussed and how mental rehearsal could apply.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kern="100" dirty="0">
                <a:effectLst/>
                <a:latin typeface="+mn-lt"/>
                <a:ea typeface="Calibri" panose="020F0502020204030204" pitchFamily="34" charset="0"/>
                <a:cs typeface="Calibri" panose="020F0502020204030204" pitchFamily="34" charset="0"/>
              </a:rPr>
              <a:t>Inform:</a:t>
            </a:r>
            <a:endParaRPr lang="en-US" sz="1400" i="1" dirty="0">
              <a:effectLst/>
              <a:latin typeface="+mn-lt"/>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dirty="0">
                <a:effectLst/>
                <a:latin typeface="+mn-lt"/>
                <a:ea typeface="Calibri" panose="020F0502020204030204" pitchFamily="34" charset="0"/>
              </a:rPr>
              <a:t>When all partners are done sharing, provide a debrief and remind Sailors that the goal of mental rehearsal is to visualize situations in your mind, using as many senses as you can to make them as realistic as possible, and then imagining successful completion of the steps or actions.</a:t>
            </a:r>
            <a:endParaRPr lang="en-US" sz="1400" b="0" i="0" dirty="0">
              <a:latin typeface="+mn-lt"/>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11</a:t>
            </a:fld>
            <a:endParaRPr lang="en-US" dirty="0"/>
          </a:p>
        </p:txBody>
      </p:sp>
    </p:spTree>
    <p:extLst>
      <p:ext uri="{BB962C8B-B14F-4D97-AF65-F5344CB8AC3E}">
        <p14:creationId xmlns:p14="http://schemas.microsoft.com/office/powerpoint/2010/main" val="395274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nSpc>
                <a:spcPct val="100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Facilitator Actions:</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Display slide</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Review topics discussed and ask if there are any questions.</a:t>
            </a:r>
          </a:p>
          <a:p>
            <a:pPr marL="173736" indent="-173736">
              <a:lnSpc>
                <a:spcPct val="100000"/>
              </a:lnSpc>
              <a:spcBef>
                <a:spcPts val="0"/>
              </a:spcBef>
              <a:spcAft>
                <a:spcPts val="0"/>
              </a:spcAft>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Check Sailor </a:t>
            </a:r>
            <a:r>
              <a:rPr lang="en-US" sz="1400" b="0" i="1" u="none" strike="noStrike" baseline="0" dirty="0">
                <a:latin typeface="+mn-lt"/>
              </a:rPr>
              <a:t>comprehension by providing review questions and/or problems.</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dirty="0">
                <a:effectLst/>
                <a:latin typeface="+mn-lt"/>
                <a:ea typeface="Calibri" panose="020F0502020204030204" pitchFamily="34" charset="0"/>
                <a:cs typeface="Times New Roman" panose="02020603050405020304" pitchFamily="18" charset="0"/>
              </a:rPr>
              <a:t>Discuss how the call to action supports and encourages Sailors’ post training.</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dirty="0">
                <a:effectLst/>
                <a:latin typeface="+mn-lt"/>
                <a:ea typeface="Calibri" panose="020F0502020204030204" pitchFamily="34" charset="0"/>
                <a:cs typeface="Times New Roman" panose="02020603050405020304" pitchFamily="18" charset="0"/>
              </a:rPr>
              <a:t>Relate call to action to Warrior Toughness. </a:t>
            </a:r>
            <a:endParaRPr lang="en-US" sz="1400" i="1" dirty="0">
              <a:effectLst/>
              <a:latin typeface="+mn-lt"/>
              <a:ea typeface="Calibri" panose="020F0502020204030204" pitchFamily="34" charset="0"/>
              <a:cs typeface="Times New Roman" panose="02020603050405020304" pitchFamily="18" charset="0"/>
            </a:endParaRPr>
          </a:p>
          <a:p>
            <a:r>
              <a:rPr lang="en-US" sz="1400" b="1" dirty="0">
                <a:latin typeface="+mn-lt"/>
              </a:rPr>
              <a:t>Facilitator Content:</a:t>
            </a:r>
            <a:r>
              <a:rPr lang="en-US" sz="1400" b="1" i="0" dirty="0">
                <a:latin typeface="+mn-lt"/>
              </a:rPr>
              <a:t> </a:t>
            </a:r>
            <a:r>
              <a:rPr lang="en-US" sz="1400" b="0" i="0" dirty="0">
                <a:latin typeface="+mn-lt"/>
              </a:rPr>
              <a:t>N/A </a:t>
            </a:r>
          </a:p>
        </p:txBody>
      </p:sp>
      <p:sp>
        <p:nvSpPr>
          <p:cNvPr id="4" name="Slide Number Placeholder 3"/>
          <p:cNvSpPr>
            <a:spLocks noGrp="1"/>
          </p:cNvSpPr>
          <p:nvPr>
            <p:ph type="sldNum" sz="quarter" idx="5"/>
          </p:nvPr>
        </p:nvSpPr>
        <p:spPr/>
        <p:txBody>
          <a:bodyPr/>
          <a:lstStyle/>
          <a:p>
            <a:fld id="{A43DECA1-90B2-4901-9C02-4FB4999FDED7}" type="slidenum">
              <a:rPr lang="en-US" smtClean="0"/>
              <a:t>12</a:t>
            </a:fld>
            <a:endParaRPr lang="en-US" dirty="0"/>
          </a:p>
        </p:txBody>
      </p:sp>
    </p:spTree>
    <p:extLst>
      <p:ext uri="{BB962C8B-B14F-4D97-AF65-F5344CB8AC3E}">
        <p14:creationId xmlns:p14="http://schemas.microsoft.com/office/powerpoint/2010/main" val="340612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resources.</a:t>
            </a:r>
            <a:endParaRPr lang="en-US" sz="1400" b="1" dirty="0">
              <a:latin typeface="+mn-lt"/>
            </a:endParaRPr>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13</a:t>
            </a:fld>
            <a:endParaRPr lang="en-US" dirty="0"/>
          </a:p>
        </p:txBody>
      </p:sp>
    </p:spTree>
    <p:extLst>
      <p:ext uri="{BB962C8B-B14F-4D97-AF65-F5344CB8AC3E}">
        <p14:creationId xmlns:p14="http://schemas.microsoft.com/office/powerpoint/2010/main" val="110881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Warrior Toughness QR code.</a:t>
            </a:r>
          </a:p>
        </p:txBody>
      </p:sp>
      <p:sp>
        <p:nvSpPr>
          <p:cNvPr id="4" name="Slide Number Placeholder 3"/>
          <p:cNvSpPr>
            <a:spLocks noGrp="1"/>
          </p:cNvSpPr>
          <p:nvPr>
            <p:ph type="sldNum" sz="quarter" idx="5"/>
          </p:nvPr>
        </p:nvSpPr>
        <p:spPr/>
        <p:txBody>
          <a:bodyPr/>
          <a:lstStyle/>
          <a:p>
            <a:fld id="{A43DECA1-90B2-4901-9C02-4FB4999FDED7}" type="slidenum">
              <a:rPr lang="en-US" smtClean="0"/>
              <a:t>14</a:t>
            </a:fld>
            <a:endParaRPr lang="en-US" dirty="0"/>
          </a:p>
        </p:txBody>
      </p:sp>
    </p:spTree>
    <p:extLst>
      <p:ext uri="{BB962C8B-B14F-4D97-AF65-F5344CB8AC3E}">
        <p14:creationId xmlns:p14="http://schemas.microsoft.com/office/powerpoint/2010/main" val="329441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D607F-EAB3-5BFB-A47A-4C61EBCBD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C35C16-8AEA-AFA9-6A9D-54492F3CB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306D2-889C-FE58-8D10-0A7706DFF96F}"/>
              </a:ext>
            </a:extLst>
          </p:cNvPr>
          <p:cNvSpPr>
            <a:spLocks noGrp="1"/>
          </p:cNvSpPr>
          <p:nvPr>
            <p:ph type="body" idx="1"/>
          </p:nvPr>
        </p:nvSpPr>
        <p:spPr/>
        <p:txBody>
          <a:bodyPr/>
          <a:lstStyle/>
          <a:p>
            <a:pPr marL="173736" marR="0" indent="-173736">
              <a:lnSpc>
                <a:spcPct val="100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Facilitator Actions: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endParaRPr lang="en-US" sz="1400" dirty="0">
              <a:effectLst/>
              <a:latin typeface="+mn-lt"/>
              <a:ea typeface="Calibri" panose="020F0502020204030204" pitchFamily="34" charset="0"/>
              <a:cs typeface="Times New Roman" panose="02020603050405020304" pitchFamily="18" charset="0"/>
            </a:endParaRPr>
          </a:p>
          <a:p>
            <a:pPr marL="173736" marR="0" lvl="0" indent="-173736"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Facilitator Content: </a:t>
            </a:r>
            <a:r>
              <a:rPr lang="en-US" sz="1400" b="0" dirty="0">
                <a:latin typeface="+mn-lt"/>
              </a:rPr>
              <a:t>N/A</a:t>
            </a:r>
          </a:p>
        </p:txBody>
      </p:sp>
      <p:sp>
        <p:nvSpPr>
          <p:cNvPr id="4" name="Slide Number Placeholder 3">
            <a:extLst>
              <a:ext uri="{FF2B5EF4-FFF2-40B4-BE49-F238E27FC236}">
                <a16:creationId xmlns:a16="http://schemas.microsoft.com/office/drawing/2014/main" id="{04A1F0E0-0D94-52A9-D305-F4E53E493E8E}"/>
              </a:ext>
            </a:extLst>
          </p:cNvPr>
          <p:cNvSpPr>
            <a:spLocks noGrp="1"/>
          </p:cNvSpPr>
          <p:nvPr>
            <p:ph type="sldNum" sz="quarter" idx="5"/>
          </p:nvPr>
        </p:nvSpPr>
        <p:spPr/>
        <p:txBody>
          <a:bodyPr/>
          <a:lstStyle/>
          <a:p>
            <a:fld id="{A43DECA1-90B2-4901-9C02-4FB4999FDED7}" type="slidenum">
              <a:rPr lang="en-US" smtClean="0"/>
              <a:t>15</a:t>
            </a:fld>
            <a:endParaRPr lang="en-US" dirty="0"/>
          </a:p>
        </p:txBody>
      </p:sp>
    </p:spTree>
    <p:extLst>
      <p:ext uri="{BB962C8B-B14F-4D97-AF65-F5344CB8AC3E}">
        <p14:creationId xmlns:p14="http://schemas.microsoft.com/office/powerpoint/2010/main" val="259467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Facilitator Actions:</a:t>
            </a:r>
          </a:p>
          <a:p>
            <a:pPr marL="171450" indent="-171450">
              <a:buFont typeface="Arial" panose="020B0604020202020204" pitchFamily="34" charset="0"/>
              <a:buChar char="•"/>
            </a:pPr>
            <a:r>
              <a:rPr lang="en-US" sz="1400" b="0" i="1" dirty="0"/>
              <a:t>Display slide.</a:t>
            </a:r>
          </a:p>
          <a:p>
            <a:pPr marL="171450" indent="-171450">
              <a:buFont typeface="Arial" panose="020B0604020202020204" pitchFamily="34" charset="0"/>
              <a:buChar char="•"/>
            </a:pPr>
            <a:r>
              <a:rPr lang="en-US" sz="1400" b="0" i="1" dirty="0"/>
              <a:t>Introduce topic.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t>Let Sailors know that they can leave the discussion if they have to for their own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t>Ensure that misinformation is corrected immediately. </a:t>
            </a:r>
            <a:endParaRPr lang="en-US" sz="1400" b="0" i="1" dirty="0"/>
          </a:p>
          <a:p>
            <a:pPr marL="171450" indent="-171450">
              <a:buFont typeface="Arial" panose="020B0604020202020204" pitchFamily="34" charset="0"/>
              <a:buChar char="•"/>
            </a:pPr>
            <a:r>
              <a:rPr lang="en-US" sz="1400" i="1" dirty="0"/>
              <a:t>Monitor the discussions of the Sailors throughout the training event.</a:t>
            </a:r>
            <a:endParaRPr lang="en-US" sz="1400" b="0" i="1" dirty="0"/>
          </a:p>
          <a:p>
            <a:r>
              <a:rPr lang="en-US" sz="1400" b="1" dirty="0"/>
              <a:t>Facilitator Content: </a:t>
            </a:r>
          </a:p>
          <a:p>
            <a:pPr marL="0" indent="0">
              <a:buFont typeface="Arial" panose="020B0604020202020204" pitchFamily="34" charset="0"/>
              <a:buNone/>
            </a:pPr>
            <a:r>
              <a:rPr lang="en-US" sz="1400" b="0" i="1" dirty="0"/>
              <a:t>Inform:</a:t>
            </a:r>
          </a:p>
          <a:p>
            <a:pPr marL="171450" indent="-171450">
              <a:buFont typeface="Arial" panose="020B0604020202020204" pitchFamily="34" charset="0"/>
              <a:buChar char="•"/>
            </a:pPr>
            <a:r>
              <a:rPr lang="en-US" sz="1400" b="0" i="0" dirty="0"/>
              <a:t>To build Warrior Toughness, Sailors will explore the concept of mental rehearsal and its role in navigating challenging situations effectively. </a:t>
            </a:r>
          </a:p>
          <a:p>
            <a:pPr marL="171450" indent="-171450">
              <a:buFont typeface="Arial" panose="020B0604020202020204" pitchFamily="34" charset="0"/>
              <a:buChar char="•"/>
            </a:pPr>
            <a:r>
              <a:rPr lang="en-US" sz="1400" b="0" i="0" dirty="0"/>
              <a:t>Sailors will learn practical, mental rehearsal tools to visualize performing a skill or routine in their mind to successfully engage in real-world events and dispel complacency.</a:t>
            </a:r>
          </a:p>
        </p:txBody>
      </p:sp>
      <p:sp>
        <p:nvSpPr>
          <p:cNvPr id="4" name="Slide Number Placeholder 3"/>
          <p:cNvSpPr>
            <a:spLocks noGrp="1"/>
          </p:cNvSpPr>
          <p:nvPr>
            <p:ph type="sldNum" sz="quarter" idx="5"/>
          </p:nvPr>
        </p:nvSpPr>
        <p:spPr/>
        <p:txBody>
          <a:bodyPr/>
          <a:lstStyle/>
          <a:p>
            <a:fld id="{A43DECA1-90B2-4901-9C02-4FB4999FDED7}" type="slidenum">
              <a:rPr lang="en-US" smtClean="0"/>
              <a:t>2</a:t>
            </a:fld>
            <a:endParaRPr lang="en-US" dirty="0"/>
          </a:p>
        </p:txBody>
      </p:sp>
    </p:spTree>
    <p:extLst>
      <p:ext uri="{BB962C8B-B14F-4D97-AF65-F5344CB8AC3E}">
        <p14:creationId xmlns:p14="http://schemas.microsoft.com/office/powerpoint/2010/main" val="243721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i="1" dirty="0">
                <a:latin typeface="+mn-lt"/>
              </a:rPr>
              <a:t>Neither Sailors nor Facilitator should read the objective out 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mn-lt"/>
              </a:rPr>
              <a:t>Facilitator Content: </a:t>
            </a:r>
            <a:r>
              <a:rPr lang="en-US" sz="1400" b="0" i="0" dirty="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3</a:t>
            </a:fld>
            <a:endParaRPr lang="en-US" dirty="0"/>
          </a:p>
        </p:txBody>
      </p:sp>
    </p:spTree>
    <p:extLst>
      <p:ext uri="{BB962C8B-B14F-4D97-AF65-F5344CB8AC3E}">
        <p14:creationId xmlns:p14="http://schemas.microsoft.com/office/powerpoint/2010/main" val="24537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Facilitator Content:</a:t>
            </a:r>
            <a:endParaRPr lang="en-US" sz="1400" b="0" i="1"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mn-lt"/>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Why do actors rehearse their lines before they say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How does rehearsing help the actors when the cameras are rolling?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What is mental rehearsal? </a:t>
            </a:r>
            <a:endParaRPr lang="en-US" sz="1400" b="0" i="1" dirty="0">
              <a:latin typeface="+mn-lt"/>
            </a:endParaRPr>
          </a:p>
          <a:p>
            <a:pPr marL="0" indent="0">
              <a:buFont typeface="Arial" panose="020B0604020202020204" pitchFamily="34" charset="0"/>
              <a:buNone/>
            </a:pPr>
            <a:r>
              <a:rPr lang="en-US" sz="1400" b="0" i="1" dirty="0">
                <a:latin typeface="+mn-lt"/>
              </a:rPr>
              <a:t>Inform: </a:t>
            </a:r>
          </a:p>
          <a:p>
            <a:pPr marL="171450" indent="-171450">
              <a:buFont typeface="Arial" panose="020B0604020202020204" pitchFamily="34" charset="0"/>
              <a:buChar char="•"/>
            </a:pPr>
            <a:r>
              <a:rPr lang="en-US" sz="1400" b="0" i="0" dirty="0">
                <a:latin typeface="+mn-lt"/>
              </a:rPr>
              <a:t>This technique is used to prepare for real-life performance and improve your overall outcome by vividly imagining yourself successfully performing a controlled task or skill in your mind.</a:t>
            </a:r>
          </a:p>
          <a:p>
            <a:pPr marL="171450" indent="-171450">
              <a:buFont typeface="Arial" panose="020B0604020202020204" pitchFamily="34" charset="0"/>
              <a:buChar char="•"/>
            </a:pPr>
            <a:r>
              <a:rPr lang="en-US" sz="1400" b="0" i="0" dirty="0">
                <a:latin typeface="+mn-lt"/>
              </a:rPr>
              <a:t>Mental rehearsal involves mentally simulating the desired outcome, the steps involved, and sometimes even the emotions or sensations associated with that task. </a:t>
            </a:r>
          </a:p>
          <a:p>
            <a:pPr marL="171450" indent="-171450">
              <a:buFont typeface="Arial" panose="020B0604020202020204" pitchFamily="34" charset="0"/>
              <a:buChar char="•"/>
            </a:pPr>
            <a:r>
              <a:rPr lang="en-US" sz="1400" b="0" i="0" dirty="0">
                <a:latin typeface="+mn-lt"/>
              </a:rPr>
              <a:t>Mental rehearsal creates an emotional involvement in the Sailor as they rehearse the task or skill in a controlled environment.</a:t>
            </a:r>
          </a:p>
          <a:p>
            <a:pPr marL="171450" indent="-171450">
              <a:buFont typeface="Arial" panose="020B0604020202020204" pitchFamily="34" charset="0"/>
              <a:buChar char="•"/>
            </a:pPr>
            <a:r>
              <a:rPr lang="en-US" sz="1400" b="0" i="0" dirty="0">
                <a:latin typeface="+mn-lt"/>
              </a:rPr>
              <a:t>The primary objective is to enhance performance by strengthening the neural pathways and fostering confidence, focus, and readiness.</a:t>
            </a:r>
          </a:p>
          <a:p>
            <a:pPr marL="171450" indent="-171450">
              <a:buFont typeface="Arial" panose="020B0604020202020204" pitchFamily="34" charset="0"/>
              <a:buChar char="•"/>
            </a:pPr>
            <a:r>
              <a:rPr lang="en-US" sz="1400" b="0" i="0" dirty="0">
                <a:latin typeface="+mn-lt"/>
              </a:rPr>
              <a:t>To perform mental rehearsal successfully, it must be vivid and controlled.</a:t>
            </a:r>
          </a:p>
          <a:p>
            <a:pPr marL="0" indent="0">
              <a:buFont typeface="Arial" panose="020B0604020202020204" pitchFamily="34" charset="0"/>
              <a:buNone/>
            </a:pPr>
            <a:r>
              <a:rPr lang="en-US" sz="1400" b="0" i="1" dirty="0">
                <a:latin typeface="+mn-lt"/>
              </a:rPr>
              <a:t>Discuss:</a:t>
            </a:r>
          </a:p>
          <a:p>
            <a:pPr marL="171450" indent="-171450">
              <a:buFont typeface="Arial" panose="020B0604020202020204" pitchFamily="34" charset="0"/>
              <a:buChar char="•"/>
            </a:pPr>
            <a:r>
              <a:rPr lang="en-US" sz="1400" b="0" i="0" dirty="0">
                <a:latin typeface="+mn-lt"/>
              </a:rPr>
              <a:t>How can athletes use mental rehearsal before a big game to improve their performance during it?</a:t>
            </a:r>
          </a:p>
        </p:txBody>
      </p:sp>
      <p:sp>
        <p:nvSpPr>
          <p:cNvPr id="4" name="Slide Number Placeholder 3"/>
          <p:cNvSpPr>
            <a:spLocks noGrp="1"/>
          </p:cNvSpPr>
          <p:nvPr>
            <p:ph type="sldNum" sz="quarter" idx="5"/>
          </p:nvPr>
        </p:nvSpPr>
        <p:spPr/>
        <p:txBody>
          <a:bodyPr/>
          <a:lstStyle/>
          <a:p>
            <a:fld id="{A43DECA1-90B2-4901-9C02-4FB4999FDED7}" type="slidenum">
              <a:rPr lang="en-US" smtClean="0"/>
              <a:t>4</a:t>
            </a:fld>
            <a:endParaRPr lang="en-US" dirty="0"/>
          </a:p>
        </p:txBody>
      </p:sp>
    </p:spTree>
    <p:extLst>
      <p:ext uri="{BB962C8B-B14F-4D97-AF65-F5344CB8AC3E}">
        <p14:creationId xmlns:p14="http://schemas.microsoft.com/office/powerpoint/2010/main" val="70468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0"/>
              </a:spcBef>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b="0" i="1" dirty="0">
                <a:latin typeface="+mn-lt"/>
              </a:rPr>
              <a:t>Read the script to the Sailors. </a:t>
            </a:r>
          </a:p>
          <a:p>
            <a:pPr marL="171450" indent="-171450">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Monitor the discussions of the Sailors.</a:t>
            </a:r>
          </a:p>
          <a:p>
            <a:pPr marL="171450" indent="-171450">
              <a:buFont typeface="Arial" panose="020B0604020202020204" pitchFamily="34" charset="0"/>
              <a:buChar char="•"/>
            </a:pPr>
            <a:r>
              <a:rPr lang="en-US" sz="1400" i="1" dirty="0">
                <a:effectLst/>
                <a:latin typeface="+mn-lt"/>
                <a:ea typeface="Calibri" panose="020F0502020204030204" pitchFamily="34" charset="0"/>
                <a:cs typeface="Times New Roman" panose="02020603050405020304" pitchFamily="18" charset="0"/>
              </a:rPr>
              <a:t>Allotted time for activity: 5 minutes</a:t>
            </a:r>
          </a:p>
          <a:p>
            <a:pPr marL="0" indent="0">
              <a:buFont typeface="Arial" panose="020B0604020202020204" pitchFamily="34" charset="0"/>
              <a:buNone/>
            </a:pPr>
            <a:r>
              <a:rPr lang="en-US" sz="1400" b="1" i="0" dirty="0">
                <a:effectLst/>
                <a:latin typeface="+mn-lt"/>
                <a:ea typeface="Calibri" panose="020F0502020204030204" pitchFamily="34" charset="0"/>
                <a:cs typeface="Times New Roman" panose="02020603050405020304" pitchFamily="18" charset="0"/>
              </a:rPr>
              <a:t>Facilitator Content:</a:t>
            </a:r>
          </a:p>
          <a:p>
            <a:pPr marL="0" indent="0">
              <a:buFont typeface="Arial" panose="020B0604020202020204" pitchFamily="34" charset="0"/>
              <a:buNone/>
            </a:pPr>
            <a:r>
              <a:rPr lang="en-US" sz="1400" b="0" i="0" dirty="0">
                <a:effectLst/>
                <a:latin typeface="+mn-lt"/>
                <a:ea typeface="Calibri" panose="020F0502020204030204" pitchFamily="34" charset="0"/>
                <a:cs typeface="Times New Roman" panose="02020603050405020304" pitchFamily="18" charset="0"/>
              </a:rPr>
              <a:t>Expected outcomes: Sailors will practice a breathing exercise, mentally walk through an event, plan their actions, think ahead to handle surprises, and visualize a successful outcome.</a:t>
            </a:r>
          </a:p>
          <a:p>
            <a:pPr marL="0" marR="0">
              <a:spcBef>
                <a:spcPts val="0"/>
              </a:spcBef>
            </a:pPr>
            <a:r>
              <a:rPr lang="en-US" sz="1400" b="0" i="1" kern="100" dirty="0">
                <a:effectLst/>
                <a:latin typeface="+mn-lt"/>
                <a:ea typeface="Calibri" panose="020F0502020204030204" pitchFamily="34" charset="0"/>
                <a:cs typeface="Calibri" panose="020F0502020204030204" pitchFamily="34" charset="0"/>
              </a:rPr>
              <a:t>Discuss:</a:t>
            </a:r>
          </a:p>
          <a:p>
            <a:pPr marL="173736" marR="0" indent="-173736">
              <a:spcBef>
                <a:spcPts val="0"/>
              </a:spcBef>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Now we are going to practice mental rehearsal.</a:t>
            </a:r>
          </a:p>
          <a:p>
            <a:pPr marL="173736" marR="0" indent="-173736">
              <a:spcBef>
                <a:spcPts val="0"/>
              </a:spcBef>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This technique helps us prepare for unexpected events by imagining a scenario in detail. We will start with a brief relaxation exercise to clear our minds and focus.</a:t>
            </a:r>
          </a:p>
          <a:p>
            <a:pPr marL="0" marR="0">
              <a:spcBef>
                <a:spcPts val="0"/>
              </a:spcBef>
            </a:pPr>
            <a:r>
              <a:rPr lang="en-US" sz="1400" i="1" kern="100" dirty="0">
                <a:effectLst/>
                <a:latin typeface="+mn-lt"/>
                <a:ea typeface="Calibri" panose="020F0502020204030204" pitchFamily="34" charset="0"/>
                <a:cs typeface="Calibri" panose="020F0502020204030204" pitchFamily="34" charset="0"/>
              </a:rPr>
              <a:t>Inform:</a:t>
            </a:r>
          </a:p>
          <a:p>
            <a:pPr marL="0" marR="0" lvl="0" indent="0" algn="l" defTabSz="914400" rtl="0" eaLnBrk="1" fontAlgn="auto" latinLnBrk="0" hangingPunct="1">
              <a:spcBef>
                <a:spcPts val="0"/>
              </a:spcBef>
              <a:buClrTx/>
              <a:buSzTx/>
              <a:buFontTx/>
              <a:buNone/>
              <a:tabLst/>
              <a:defRPr/>
            </a:pPr>
            <a:r>
              <a:rPr lang="en-US" sz="1400" i="0" kern="100" dirty="0">
                <a:effectLst/>
                <a:latin typeface="+mn-lt"/>
                <a:ea typeface="Calibri" panose="020F0502020204030204" pitchFamily="34" charset="0"/>
                <a:cs typeface="Calibri" panose="020F0502020204030204" pitchFamily="34" charset="0"/>
              </a:rPr>
              <a:t>Instruct the Sailors to do the following:</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Sit comfortably. </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Close your eyes if you feel comfortable doing so.</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Begin by taking a deep breath in through your nose for a count of five: 1, 2, 3, 4, 5.</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Hold your breath for a count of two: 1, 2.</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Exhale slowly through your mouth for a count of seven: 1, 2, 3, 4, 5, 6, 7.</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Repeat the breathing cycle four times: Inhale... Hold... Exhale.</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As you breathe, notice the tension leaving your body. Focus on feeling relaxed and ready to concentrate.</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Now, imagine you are sitting in a room preparing to stand up in front of the division and talk about upcoming uniform changes. Picture your surroundings: the table in front of you, your chair beneath you, and your notes laid neatly in front of you on the desk.</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Visualize the sound of the Sailors seated near you chatting quietly.</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Mentally locate the front of the room.</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Visualize your name being called to walk up to the front of the room. Feel your mind spin at the uncertainty of how your brief will be received. Imagine the feeling of your heart racing as your adrenaline increases. This is a natural response. Practice your breathing and remind yourself that you’ve prepared for this moment and you are ready. Feel your heart rate slow down as your adrenaline levels balance out.</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Mentally rehearse your actions step-by-step:</a:t>
            </a:r>
          </a:p>
          <a:p>
            <a:pPr marL="292608" lvl="1" indent="-137160">
              <a:buFont typeface="+mj-lt"/>
              <a:buAutoNum type="arabicPeriod"/>
            </a:pPr>
            <a:r>
              <a:rPr lang="en-US" sz="1400" i="0" kern="100" dirty="0">
                <a:effectLst/>
                <a:latin typeface="+mn-lt"/>
                <a:ea typeface="Calibri" panose="020F0502020204030204" pitchFamily="34" charset="0"/>
                <a:cs typeface="Calibri" panose="020F0502020204030204" pitchFamily="34" charset="0"/>
              </a:rPr>
              <a:t>Listen for your name to be called.</a:t>
            </a:r>
          </a:p>
          <a:p>
            <a:pPr marL="292608" lvl="1" indent="-137160">
              <a:buFont typeface="+mj-lt"/>
              <a:buAutoNum type="arabicPeriod"/>
            </a:pPr>
            <a:r>
              <a:rPr lang="en-US" sz="1400" i="0" kern="100" dirty="0">
                <a:effectLst/>
                <a:latin typeface="+mn-lt"/>
                <a:ea typeface="Calibri" panose="020F0502020204030204" pitchFamily="34" charset="0"/>
                <a:cs typeface="Calibri" panose="020F0502020204030204" pitchFamily="34" charset="0"/>
              </a:rPr>
              <a:t>Gather your notes. </a:t>
            </a:r>
          </a:p>
          <a:p>
            <a:pPr marL="292608" lvl="1" indent="-137160">
              <a:buFont typeface="+mj-lt"/>
              <a:buAutoNum type="arabicPeriod"/>
            </a:pPr>
            <a:r>
              <a:rPr lang="en-US" sz="1400" i="0" kern="100" dirty="0">
                <a:effectLst/>
                <a:latin typeface="+mn-lt"/>
                <a:ea typeface="Calibri" panose="020F0502020204030204" pitchFamily="34" charset="0"/>
                <a:cs typeface="Calibri" panose="020F0502020204030204" pitchFamily="34" charset="0"/>
              </a:rPr>
              <a:t>Breathe calmly, stand up, and move toward the front of the room.</a:t>
            </a:r>
          </a:p>
          <a:p>
            <a:pPr marL="292608" lvl="1" indent="-137160">
              <a:buFont typeface="+mj-lt"/>
              <a:buAutoNum type="arabicPeriod"/>
            </a:pPr>
            <a:r>
              <a:rPr lang="en-US" sz="1400" i="0" kern="100" dirty="0">
                <a:effectLst/>
                <a:latin typeface="+mn-lt"/>
                <a:ea typeface="Calibri" panose="020F0502020204030204" pitchFamily="34" charset="0"/>
                <a:cs typeface="Calibri" panose="020F0502020204030204" pitchFamily="34" charset="0"/>
              </a:rPr>
              <a:t>Make eye contact with your audience.</a:t>
            </a:r>
          </a:p>
          <a:p>
            <a:pPr marL="292608" lvl="1" indent="-137160">
              <a:buFont typeface="+mj-lt"/>
              <a:buAutoNum type="arabicPeriod"/>
            </a:pPr>
            <a:r>
              <a:rPr lang="en-US" sz="1400" i="0" kern="100" dirty="0">
                <a:effectLst/>
                <a:latin typeface="+mn-lt"/>
                <a:ea typeface="Calibri" panose="020F0502020204030204" pitchFamily="34" charset="0"/>
                <a:cs typeface="Calibri" panose="020F0502020204030204" pitchFamily="34" charset="0"/>
              </a:rPr>
              <a:t>Begin your brief on the upcoming uniform changes with confidence and clarity.</a:t>
            </a:r>
          </a:p>
          <a:p>
            <a:pPr marL="171450" lvl="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Visualize handling surprises:</a:t>
            </a:r>
            <a:endParaRPr lang="en-US" sz="1400" i="1" dirty="0">
              <a:effectLst/>
              <a:latin typeface="+mn-lt"/>
              <a:ea typeface="Calibri" panose="020F0502020204030204" pitchFamily="34" charset="0"/>
              <a:cs typeface="Times New Roman" panose="02020603050405020304" pitchFamily="18" charset="0"/>
            </a:endParaRPr>
          </a:p>
          <a:p>
            <a:pPr marL="283464" lvl="1" indent="-137160">
              <a:buFont typeface="Courier New" panose="02070309020205020404" pitchFamily="49" charset="0"/>
              <a:buChar char="o"/>
            </a:pPr>
            <a:r>
              <a:rPr lang="en-US" sz="1400" i="0" kern="100" dirty="0">
                <a:effectLst/>
                <a:latin typeface="+mn-lt"/>
                <a:ea typeface="Calibri" panose="020F0502020204030204" pitchFamily="34" charset="0"/>
                <a:cs typeface="Calibri" panose="020F0502020204030204" pitchFamily="34" charset="0"/>
              </a:rPr>
              <a:t>Imagine your notes are not in order. Picture yourself calmly finding where to start without panicking.</a:t>
            </a:r>
          </a:p>
          <a:p>
            <a:pPr marL="283464" lvl="1" indent="-137160">
              <a:buFont typeface="Courier New" panose="02070309020205020404" pitchFamily="49" charset="0"/>
              <a:buChar char="o"/>
            </a:pPr>
            <a:r>
              <a:rPr lang="en-US" sz="1400" i="0" kern="100" dirty="0">
                <a:effectLst/>
                <a:latin typeface="+mn-lt"/>
                <a:ea typeface="Calibri" panose="020F0502020204030204" pitchFamily="34" charset="0"/>
                <a:cs typeface="Calibri" panose="020F0502020204030204" pitchFamily="34" charset="0"/>
              </a:rPr>
              <a:t>If a question is asked and you don’t know the answer, imagine how you will respond.</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Visualize yourself delivering the brief with calm, controlled actions that will ensure your success.</a:t>
            </a:r>
          </a:p>
          <a:p>
            <a:pPr marL="0" indent="0">
              <a:buFont typeface="Arial" panose="020B0604020202020204" pitchFamily="34" charset="0"/>
              <a:buNone/>
            </a:pPr>
            <a:r>
              <a:rPr lang="en-US" sz="1400" i="0" kern="100" dirty="0">
                <a:effectLst/>
                <a:latin typeface="+mn-lt"/>
                <a:ea typeface="Calibri" panose="020F0502020204030204" pitchFamily="34" charset="0"/>
                <a:cs typeface="Calibri" panose="020F0502020204030204" pitchFamily="34" charset="0"/>
              </a:rPr>
              <a:t>Remind Sailors: </a:t>
            </a:r>
          </a:p>
          <a:p>
            <a:pPr marL="171450" marR="0" lvl="0" indent="-171450" algn="l" defTabSz="914400" rtl="0" eaLnBrk="1" fontAlgn="auto" latinLnBrk="0" hangingPunct="1">
              <a:spcBef>
                <a:spcPts val="0"/>
              </a:spcBef>
              <a:buClrTx/>
              <a:buSzTx/>
              <a:buFont typeface="Arial" panose="020B0604020202020204" pitchFamily="34" charset="0"/>
              <a:buChar char="•"/>
              <a:tabLst/>
              <a:defRPr/>
            </a:pPr>
            <a:r>
              <a:rPr lang="en-US" sz="1400" i="0" kern="100" dirty="0">
                <a:effectLst/>
                <a:latin typeface="+mn-lt"/>
                <a:ea typeface="Calibri" panose="020F0502020204030204" pitchFamily="34" charset="0"/>
                <a:cs typeface="Calibri" panose="020F0502020204030204" pitchFamily="34" charset="0"/>
              </a:rPr>
              <a:t>This mental preparation helps you stay calm and act effectively during your brief.</a:t>
            </a:r>
          </a:p>
          <a:p>
            <a:pPr marL="171450" indent="-171450">
              <a:buFont typeface="Arial" panose="020B0604020202020204" pitchFamily="34" charset="0"/>
              <a:buChar char="•"/>
            </a:pPr>
            <a:r>
              <a:rPr lang="en-US" sz="1400" i="0" kern="100" dirty="0">
                <a:effectLst/>
                <a:latin typeface="+mn-lt"/>
                <a:ea typeface="Calibri" panose="020F0502020204030204" pitchFamily="34" charset="0"/>
                <a:cs typeface="Calibri" panose="020F0502020204030204" pitchFamily="34" charset="0"/>
              </a:rPr>
              <a:t>The more you practice, the more natural these actions will become if you ever need to use them while presenting a brief to your division.</a:t>
            </a:r>
          </a:p>
          <a:p>
            <a:pPr marL="0" indent="0">
              <a:buFont typeface="Arial" panose="020B0604020202020204" pitchFamily="34" charset="0"/>
              <a:buNone/>
            </a:pPr>
            <a:r>
              <a:rPr lang="en-US" sz="1400" i="1" kern="100" dirty="0">
                <a:effectLst/>
                <a:latin typeface="+mn-lt"/>
                <a:ea typeface="Calibri" panose="020F0502020204030204" pitchFamily="34" charset="0"/>
                <a:cs typeface="Calibri" panose="020F0502020204030204" pitchFamily="34" charset="0"/>
              </a:rPr>
              <a:t>Reference:</a:t>
            </a:r>
          </a:p>
          <a:p>
            <a:pPr marL="0" indent="0">
              <a:buFont typeface="Arial" panose="020B0604020202020204" pitchFamily="34" charset="0"/>
              <a:buNone/>
            </a:pPr>
            <a:r>
              <a:rPr lang="en-US" sz="1400" dirty="0">
                <a:latin typeface="+mn-lt"/>
              </a:rPr>
              <a:t>Garfield, Charles A., PhD, </a:t>
            </a:r>
            <a:r>
              <a:rPr lang="en-US" sz="1400" i="1" dirty="0">
                <a:latin typeface="+mn-lt"/>
              </a:rPr>
              <a:t>Peak Performance, 2021</a:t>
            </a:r>
            <a:endParaRPr lang="en-US" sz="1400" i="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5</a:t>
            </a:fld>
            <a:endParaRPr lang="en-US" dirty="0"/>
          </a:p>
        </p:txBody>
      </p:sp>
    </p:spTree>
    <p:extLst>
      <p:ext uri="{BB962C8B-B14F-4D97-AF65-F5344CB8AC3E}">
        <p14:creationId xmlns:p14="http://schemas.microsoft.com/office/powerpoint/2010/main" val="125826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 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mn-lt"/>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What are your five basic senses?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How can you use these senses to mentally rehearse a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What is vivid visualization? </a:t>
            </a:r>
            <a:endParaRPr kumimoji="0" lang="en-US" sz="1400" b="0" i="1" u="none" strike="noStrike" kern="1200" cap="none" spc="0" normalizeH="0" baseline="0" noProof="0" dirty="0">
              <a:ln>
                <a:noFill/>
              </a:ln>
              <a:effectLst/>
              <a:uLnTx/>
              <a:uFillTx/>
              <a:latin typeface="+mn-lt"/>
              <a:ea typeface="+mn-ea"/>
              <a:cs typeface="+mn-cs"/>
            </a:endParaRPr>
          </a:p>
          <a:p>
            <a:pPr marL="0" indent="0">
              <a:buFont typeface="Arial" panose="020B0604020202020204" pitchFamily="34" charset="0"/>
              <a:buNone/>
            </a:pPr>
            <a:r>
              <a:rPr lang="en-US" sz="1400" b="0" i="1" dirty="0">
                <a:latin typeface="+mn-lt"/>
              </a:rPr>
              <a:t>Inform: </a:t>
            </a:r>
          </a:p>
          <a:p>
            <a:pPr marL="171450" indent="-171450">
              <a:buFont typeface="Arial" panose="020B0604020202020204" pitchFamily="34" charset="0"/>
              <a:buChar char="•"/>
            </a:pPr>
            <a:r>
              <a:rPr lang="en-US" sz="1400" b="0" i="0" dirty="0">
                <a:latin typeface="+mn-lt"/>
              </a:rPr>
              <a:t>Vivid visualization means incorporating all of your senses and body sensations that may occur when imagining yourself performing a task or skill.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You can prepare your mind and body by vividly imagining what you can expect to touch, smell, see, hear, taste, or feel during the experience.</a:t>
            </a:r>
            <a:endParaRPr lang="en-US" sz="1400" b="0" i="0" dirty="0">
              <a:latin typeface="+mn-lt"/>
            </a:endParaRPr>
          </a:p>
          <a:p>
            <a:pPr marL="171450" indent="-171450">
              <a:buFont typeface="Arial" panose="020B0604020202020204" pitchFamily="34" charset="0"/>
              <a:buChar char="•"/>
            </a:pPr>
            <a:r>
              <a:rPr lang="en-US" sz="1400" b="0" i="0" dirty="0">
                <a:latin typeface="+mn-lt"/>
              </a:rPr>
              <a:t>Realizing that you don’t have to physically perform the task, but rather mentally imagine it, gives you the ability to single out and focus on each expected sense or sensation that may occur while performing the task.</a:t>
            </a:r>
          </a:p>
          <a:p>
            <a:pPr marL="171450" indent="-171450">
              <a:buFont typeface="Arial" panose="020B0604020202020204" pitchFamily="34" charset="0"/>
              <a:buChar char="•"/>
            </a:pPr>
            <a:r>
              <a:rPr lang="en-US" sz="1400" b="0" i="0" dirty="0">
                <a:latin typeface="+mn-lt"/>
              </a:rPr>
              <a:t>Vivid visualization works best in a location that is free of distractions or noises that will prevent you from being able to fully experience the imagined senses and sensations around you.</a:t>
            </a:r>
          </a:p>
          <a:p>
            <a:pPr marL="171450" indent="-171450">
              <a:buFont typeface="Arial" panose="020B0604020202020204" pitchFamily="34" charset="0"/>
              <a:buChar char="•"/>
            </a:pPr>
            <a:r>
              <a:rPr lang="en-US" sz="1400" b="0" i="0" dirty="0">
                <a:latin typeface="+mn-lt"/>
              </a:rPr>
              <a:t>By using all your senses, you can enhance the mental representation of muscle memory and perform better, even when your heart rate increases, your adrenaline is pumping, and you are in a high stakes situation.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mn-lt"/>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What are the benefits of vividly visualizing a task before you perform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If you were to imagine a task at sea while on deck or on land in a workshop, which senses and sensations could you experience?</a:t>
            </a:r>
          </a:p>
          <a:p>
            <a:pPr marL="171450" indent="-171450">
              <a:buFont typeface="Arial" panose="020B0604020202020204" pitchFamily="34" charset="0"/>
              <a:buChar char="•"/>
            </a:pPr>
            <a:endParaRPr lang="en-US" sz="1400" b="0" i="0" dirty="0">
              <a:latin typeface="+mn-lt"/>
            </a:endParaRPr>
          </a:p>
          <a:p>
            <a:pPr marL="0" indent="0">
              <a:buFont typeface="Arial" panose="020B0604020202020204" pitchFamily="34" charset="0"/>
              <a:buNone/>
            </a:pPr>
            <a:endParaRPr lang="en-US" sz="1400" b="0" i="0" dirty="0">
              <a:latin typeface="+mn-lt"/>
            </a:endParaRPr>
          </a:p>
          <a:p>
            <a:endParaRPr lang="en-US" sz="1400" b="0" i="0" dirty="0">
              <a:latin typeface="+mn-lt"/>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6</a:t>
            </a:fld>
            <a:endParaRPr lang="en-US" dirty="0"/>
          </a:p>
        </p:txBody>
      </p:sp>
    </p:spTree>
    <p:extLst>
      <p:ext uri="{BB962C8B-B14F-4D97-AF65-F5344CB8AC3E}">
        <p14:creationId xmlns:p14="http://schemas.microsoft.com/office/powerpoint/2010/main" val="1332034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n-lt"/>
                <a:ea typeface="+mn-ea"/>
                <a:cs typeface="+mn-cs"/>
              </a:rPr>
              <a:t>Facilitator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mn-lt"/>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What is an example of a task you performed unsuccessfully and wished you could do over again?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What made you realize after the fact you could have done it a better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How did performing it incorrectly cost you time or money you did not expect to lose?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What would you have done differently?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How does the word controlled relate to mental rehearsal?</a:t>
            </a:r>
            <a:endParaRPr lang="en-US" sz="1400" b="0" i="1" dirty="0">
              <a:latin typeface="+mn-lt"/>
            </a:endParaRPr>
          </a:p>
          <a:p>
            <a:pPr marL="0" indent="0">
              <a:buFont typeface="Arial" panose="020B0604020202020204" pitchFamily="34" charset="0"/>
              <a:buNone/>
            </a:pPr>
            <a:r>
              <a:rPr lang="en-US" sz="1400" b="0" i="1" dirty="0">
                <a:latin typeface="+mn-lt"/>
              </a:rPr>
              <a:t>Inform: </a:t>
            </a:r>
          </a:p>
          <a:p>
            <a:pPr marL="171450" indent="-171450">
              <a:buFont typeface="Arial" panose="020B0604020202020204" pitchFamily="34" charset="0"/>
              <a:buChar char="•"/>
            </a:pPr>
            <a:r>
              <a:rPr lang="en-US" sz="1400" b="0" i="0" dirty="0">
                <a:latin typeface="+mn-lt"/>
              </a:rPr>
              <a:t>Controlled means visualizing yourself performing actions or steps before you actually do them.</a:t>
            </a:r>
          </a:p>
          <a:p>
            <a:pPr marL="171450" indent="-171450">
              <a:buFont typeface="Arial" panose="020B0604020202020204" pitchFamily="34" charset="0"/>
              <a:buChar char="•"/>
            </a:pPr>
            <a:r>
              <a:rPr lang="en-US" sz="1400" b="0" i="0" dirty="0">
                <a:latin typeface="+mn-lt"/>
              </a:rPr>
              <a:t>Before you begin to visualize, stay calm and focused to maximize your success.</a:t>
            </a:r>
          </a:p>
          <a:p>
            <a:pPr marL="171450" indent="-171450">
              <a:buFont typeface="Arial" panose="020B0604020202020204" pitchFamily="34" charset="0"/>
              <a:buChar char="•"/>
            </a:pPr>
            <a:r>
              <a:rPr lang="en-US" sz="1400" b="0" i="0" dirty="0">
                <a:latin typeface="+mn-lt"/>
              </a:rPr>
              <a:t>Imagining a controlled scenario includes mentally working through any obstacles, fears, or challenges and finishing the task successfully.</a:t>
            </a:r>
          </a:p>
          <a:p>
            <a:pPr marL="171450" indent="-171450">
              <a:buFont typeface="Arial" panose="020B0604020202020204" pitchFamily="34" charset="0"/>
              <a:buChar char="•"/>
            </a:pPr>
            <a:r>
              <a:rPr lang="en-US" sz="1400" b="0" i="0" dirty="0">
                <a:latin typeface="+mn-lt"/>
              </a:rPr>
              <a:t>It is important to include the emotions attached to performing each task and acknowledge your feelings during practice to desensitize unpleasant events. </a:t>
            </a:r>
          </a:p>
          <a:p>
            <a:pPr marL="171450" indent="-171450">
              <a:buFont typeface="Arial" panose="020B0604020202020204" pitchFamily="34" charset="0"/>
              <a:buChar char="•"/>
            </a:pPr>
            <a:r>
              <a:rPr lang="en-US" sz="1400" b="0" i="0" dirty="0">
                <a:latin typeface="+mn-lt"/>
              </a:rPr>
              <a:t>When you mentally rehearse in a controlled environment, you can solve problems and discover new solutions without wasting time or resources.</a:t>
            </a:r>
          </a:p>
          <a:p>
            <a:pPr marL="171450" indent="-171450">
              <a:buFont typeface="Arial" panose="020B0604020202020204" pitchFamily="34" charset="0"/>
              <a:buChar char="•"/>
            </a:pPr>
            <a:r>
              <a:rPr lang="en-US" sz="1400" b="0" i="0" dirty="0">
                <a:latin typeface="+mn-lt"/>
              </a:rPr>
              <a:t>Remember to utilize positive self-talk when overcoming challenges or fears during mental rehearsal. This inner voice provides a way for the brain to interpret and process positive outcomes before they happen.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mn-lt"/>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What is a skill or task that would benefit from mentally rehearsing before trying to complete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How would mentally performing the steps in your mind before physically trying to accomplish them help you to be successful?</a:t>
            </a:r>
          </a:p>
          <a:p>
            <a:pPr marL="171450" indent="-171450">
              <a:buFont typeface="Arial" panose="020B0604020202020204" pitchFamily="34" charset="0"/>
              <a:buChar char="•"/>
            </a:pPr>
            <a:endParaRPr lang="en-US" sz="1400" b="0" i="0" dirty="0">
              <a:latin typeface="+mn-lt"/>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7</a:t>
            </a:fld>
            <a:endParaRPr lang="en-US" dirty="0"/>
          </a:p>
        </p:txBody>
      </p:sp>
    </p:spTree>
    <p:extLst>
      <p:ext uri="{BB962C8B-B14F-4D97-AF65-F5344CB8AC3E}">
        <p14:creationId xmlns:p14="http://schemas.microsoft.com/office/powerpoint/2010/main" val="133203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graphics relate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mn-lt"/>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What is the most effective way to harness the power of mental rehearsal?</a:t>
            </a:r>
            <a:endParaRPr lang="en-US" sz="1400" b="0" i="1" dirty="0">
              <a:latin typeface="+mn-lt"/>
            </a:endParaRPr>
          </a:p>
          <a:p>
            <a:pPr marL="0" indent="0">
              <a:buFont typeface="Arial" panose="020B0604020202020204" pitchFamily="34" charset="0"/>
              <a:buNone/>
            </a:pPr>
            <a:r>
              <a:rPr lang="en-US" sz="1400" b="0" i="1" dirty="0">
                <a:latin typeface="+mn-lt"/>
              </a:rPr>
              <a:t>Inform: </a:t>
            </a:r>
          </a:p>
          <a:p>
            <a:pPr marL="171450" indent="-171450">
              <a:buFont typeface="Arial" panose="020B0604020202020204" pitchFamily="34" charset="0"/>
              <a:buChar char="•"/>
            </a:pPr>
            <a:r>
              <a:rPr lang="en-US" sz="1400" b="0" i="0" dirty="0">
                <a:latin typeface="+mn-lt"/>
              </a:rPr>
              <a:t>Now that you’ve learned how to vividly visualize and imagine your controlled actions, it is time to put them all together.</a:t>
            </a:r>
          </a:p>
          <a:p>
            <a:pPr marL="171450" indent="-171450">
              <a:buFont typeface="Arial" panose="020B0604020202020204" pitchFamily="34" charset="0"/>
              <a:buChar char="•"/>
            </a:pPr>
            <a:r>
              <a:rPr lang="en-US" sz="1400" b="0" i="0" dirty="0">
                <a:latin typeface="+mn-lt"/>
              </a:rPr>
              <a:t>Let’s look at the process to successfully perform mental rehearsal:</a:t>
            </a:r>
          </a:p>
          <a:p>
            <a:pPr marL="283464" marR="0" lvl="1"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mn-lt"/>
                <a:ea typeface="+mn-ea"/>
                <a:cs typeface="+mn-cs"/>
              </a:rPr>
              <a:t>Vividly visualize the scenario.</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Ensure you are free from distractions.</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Choose technical or physical activities.</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Include multiple senses and sensations.</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Remember the smells, taste, sight, sound, feeling, and any other sensations that may occur while imagining the steps or actions.</a:t>
            </a:r>
          </a:p>
          <a:p>
            <a:pPr marL="283464" marR="0" lvl="1"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mn-lt"/>
                <a:ea typeface="+mn-ea"/>
                <a:cs typeface="+mn-cs"/>
              </a:rPr>
              <a:t>Control your actions.</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Imagine accomplishing each step or action in the order you would perform it.</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Plan your controlled responses to each step or action.</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Work through any problems and overcome any obstacles.</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Incorporate your emotions and remember how each step or action makes you feel as you attempt it.</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Use positive self-talk to replace any negative thoughts with positive ones to improve self-esteem and confidence.</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Visualize yourself completing the task successfully.</a:t>
            </a:r>
          </a:p>
          <a:p>
            <a:pPr marL="283464" marR="0" lvl="1" indent="-137160" algn="l" defTabSz="914400" rtl="0" eaLnBrk="1" fontAlgn="auto" latinLnBrk="0" hangingPunct="1">
              <a:lnSpc>
                <a:spcPct val="105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mn-lt"/>
                <a:ea typeface="+mn-ea"/>
                <a:cs typeface="+mn-cs"/>
              </a:rPr>
              <a:t>Practice frequently.</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Before starting a difficult task, remember to practice mental rehearsal.</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mn-lt"/>
                <a:ea typeface="+mn-ea"/>
                <a:cs typeface="+mn-cs"/>
              </a:rPr>
              <a:t>The more you practice, the more naturally you'll begin to mentally rehearse before taking on new or challenging tasks.</a:t>
            </a: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r>
              <a:rPr lang="en-US" sz="1400" b="0" i="0" dirty="0">
                <a:latin typeface="+mn-lt"/>
              </a:rPr>
              <a:t>Be consistent.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mn-lt"/>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What steps or actions are you going to practice first using mental rehearsal?</a:t>
            </a:r>
            <a:endParaRPr kumimoji="0" lang="en-US" sz="1400" b="0" i="1" u="none" strike="noStrike" kern="1200" cap="none" spc="0" normalizeH="0" baseline="0" noProof="0" dirty="0">
              <a:ln>
                <a:noFill/>
              </a:ln>
              <a:effectLst/>
              <a:uLnTx/>
              <a:uFillTx/>
              <a:latin typeface="+mn-lt"/>
              <a:ea typeface="+mn-ea"/>
              <a:cs typeface="+mn-cs"/>
            </a:endParaRPr>
          </a:p>
          <a:p>
            <a:pPr marL="411480" marR="0" lvl="2" indent="-137160" algn="l" defTabSz="914400" rtl="0" eaLnBrk="1" fontAlgn="auto" latinLnBrk="0" hangingPunct="1">
              <a:lnSpc>
                <a:spcPct val="105000"/>
              </a:lnSpc>
              <a:spcBef>
                <a:spcPts val="0"/>
              </a:spcBef>
              <a:spcAft>
                <a:spcPts val="0"/>
              </a:spcAft>
              <a:buClrTx/>
              <a:buSzTx/>
              <a:buFont typeface="Wingdings" panose="05000000000000000000" pitchFamily="2" charset="2"/>
              <a:buChar char="§"/>
              <a:tabLst/>
              <a:defRPr/>
            </a:pPr>
            <a:endParaRPr lang="en-US" sz="1400" b="0" i="0" dirty="0">
              <a:latin typeface="+mn-lt"/>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8</a:t>
            </a:fld>
            <a:endParaRPr lang="en-US" dirty="0"/>
          </a:p>
        </p:txBody>
      </p:sp>
    </p:spTree>
    <p:extLst>
      <p:ext uri="{BB962C8B-B14F-4D97-AF65-F5344CB8AC3E}">
        <p14:creationId xmlns:p14="http://schemas.microsoft.com/office/powerpoint/2010/main" val="236584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CFC6A-B815-FB53-088F-4EB8B0337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AD0E6-6F78-9BE5-A1CA-668B8E5E7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A0139-B575-7527-52F7-5FF22D0FAA6C}"/>
              </a:ext>
            </a:extLst>
          </p:cNvPr>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mn-lt"/>
                <a:ea typeface="+mn-ea"/>
                <a:cs typeface="+mn-cs"/>
              </a:rPr>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n-lt"/>
                <a:ea typeface="+mn-ea"/>
                <a:cs typeface="+mn-cs"/>
              </a:rPr>
              <a:t>How does mental rehearsal support the Warrior Mindset? </a:t>
            </a:r>
            <a:endParaRPr lang="en-US" sz="1400" b="1" dirty="0">
              <a:latin typeface="+mn-lt"/>
            </a:endParaRP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latin typeface="+mn-lt"/>
                <a:ea typeface="+mn-ea"/>
                <a:cs typeface="+mn-cs"/>
              </a:rPr>
              <a:t>A moderate amount of anxiety could be considered beneficial in certain situations.</a:t>
            </a:r>
          </a:p>
          <a:p>
            <a:pPr marL="171450" indent="-171450">
              <a:buFont typeface="Arial" panose="020B0604020202020204" pitchFamily="34" charset="0"/>
              <a:buChar char="•"/>
            </a:pPr>
            <a:r>
              <a:rPr lang="en-US" sz="1400" b="0" i="0" dirty="0">
                <a:latin typeface="+mn-lt"/>
              </a:rPr>
              <a:t>Mental rehearsal improves focus, decision-making, and task execution. It helps individuals anticipate challenges and rehearse responses, ensuring they are prepared when the situation arises.</a:t>
            </a:r>
          </a:p>
          <a:p>
            <a:pPr marL="171450" indent="-171450">
              <a:buFont typeface="Arial" panose="020B0604020202020204" pitchFamily="34" charset="0"/>
              <a:buChar char="•"/>
            </a:pPr>
            <a:r>
              <a:rPr lang="en-US" sz="1400" b="0" i="0" dirty="0">
                <a:effectLst/>
                <a:latin typeface="+mn-lt"/>
                <a:ea typeface="Calibri" panose="020F0502020204030204" pitchFamily="34" charset="0"/>
                <a:cs typeface="Times New Roman" panose="02020603050405020304" pitchFamily="18" charset="0"/>
              </a:rPr>
              <a:t>Regular mental rehearsal reinforces a proactive mindset, helping to prevent complacency in routine and high-stakes environments. </a:t>
            </a:r>
          </a:p>
          <a:p>
            <a:pPr marL="171450" indent="-171450">
              <a:buFont typeface="Arial" panose="020B0604020202020204" pitchFamily="34" charset="0"/>
              <a:buChar char="•"/>
            </a:pPr>
            <a:r>
              <a:rPr lang="en-US" sz="1400" b="0" i="0" dirty="0">
                <a:effectLst/>
                <a:latin typeface="+mn-lt"/>
                <a:ea typeface="Calibri" panose="020F0502020204030204" pitchFamily="34" charset="0"/>
                <a:cs typeface="Times New Roman" panose="02020603050405020304" pitchFamily="18" charset="0"/>
              </a:rPr>
              <a:t>By visualizing success, individuals increase self-confidence and reduce anxiety, which improves their overall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mn-lt"/>
              </a:rPr>
              <a:t>Long-term memory retention is improved by elaborate rehearsal, which combines newly learned information with previously learned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latin typeface="+mn-lt"/>
              </a:rPr>
              <a:t>Keeping information in working memory and connecting new information to what is already known entails the purposeful and conscious repetition of information.</a:t>
            </a:r>
          </a:p>
          <a:p>
            <a:pPr marL="0" indent="0">
              <a:buFont typeface="Arial" panose="020B0604020202020204" pitchFamily="34" charset="0"/>
              <a:buNone/>
            </a:pPr>
            <a:r>
              <a:rPr lang="en-US" sz="1400" b="0" i="1" dirty="0">
                <a:latin typeface="+mn-lt"/>
              </a:rPr>
              <a:t>Discuss:</a:t>
            </a:r>
          </a:p>
          <a:p>
            <a:pPr marL="171450" indent="-171450">
              <a:buFont typeface="Arial" panose="020B0604020202020204" pitchFamily="34" charset="0"/>
              <a:buChar char="•"/>
            </a:pPr>
            <a:r>
              <a:rPr lang="en-US" sz="1400" b="0" i="0" dirty="0">
                <a:latin typeface="+mn-lt"/>
              </a:rPr>
              <a:t>What can you do to prepare yourself in the future?</a:t>
            </a:r>
          </a:p>
        </p:txBody>
      </p:sp>
      <p:sp>
        <p:nvSpPr>
          <p:cNvPr id="4" name="Slide Number Placeholder 3">
            <a:extLst>
              <a:ext uri="{FF2B5EF4-FFF2-40B4-BE49-F238E27FC236}">
                <a16:creationId xmlns:a16="http://schemas.microsoft.com/office/drawing/2014/main" id="{94C12657-341F-9C5D-B9F8-3EB3ED9E52A4}"/>
              </a:ext>
            </a:extLst>
          </p:cNvPr>
          <p:cNvSpPr>
            <a:spLocks noGrp="1"/>
          </p:cNvSpPr>
          <p:nvPr>
            <p:ph type="sldNum" sz="quarter" idx="5"/>
          </p:nvPr>
        </p:nvSpPr>
        <p:spPr/>
        <p:txBody>
          <a:bodyPr/>
          <a:lstStyle/>
          <a:p>
            <a:fld id="{A43DECA1-90B2-4901-9C02-4FB4999FDED7}" type="slidenum">
              <a:rPr lang="en-US" smtClean="0"/>
              <a:t>9</a:t>
            </a:fld>
            <a:endParaRPr lang="en-US" dirty="0"/>
          </a:p>
        </p:txBody>
      </p:sp>
    </p:spTree>
    <p:extLst>
      <p:ext uri="{BB962C8B-B14F-4D97-AF65-F5344CB8AC3E}">
        <p14:creationId xmlns:p14="http://schemas.microsoft.com/office/powerpoint/2010/main" val="2228973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B7F8-24F2-FA3D-2201-19E5DAF87981}"/>
              </a:ext>
            </a:extLst>
          </p:cNvPr>
          <p:cNvSpPr>
            <a:spLocks noGrp="1"/>
          </p:cNvSpPr>
          <p:nvPr>
            <p:ph type="ctrTitle"/>
          </p:nvPr>
        </p:nvSpPr>
        <p:spPr>
          <a:xfrm>
            <a:off x="1524000" y="1734533"/>
            <a:ext cx="9144000" cy="1275809"/>
          </a:xfrm>
        </p:spPr>
        <p:txBody>
          <a:bodyPr anchor="b"/>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049EE99D-1DB7-C040-2AFE-5A32C9621FC7}"/>
              </a:ext>
            </a:extLst>
          </p:cNvPr>
          <p:cNvSpPr>
            <a:spLocks noGrp="1"/>
          </p:cNvSpPr>
          <p:nvPr>
            <p:ph type="subTitle" idx="1"/>
          </p:nvPr>
        </p:nvSpPr>
        <p:spPr>
          <a:xfrm>
            <a:off x="1524000" y="3270578"/>
            <a:ext cx="9144000" cy="6965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1E536AE-0213-19E4-1998-22C169BFE46B}"/>
              </a:ext>
            </a:extLst>
          </p:cNvPr>
          <p:cNvSpPr>
            <a:spLocks noGrp="1"/>
          </p:cNvSpPr>
          <p:nvPr>
            <p:ph type="dt" sz="half" idx="10"/>
          </p:nvPr>
        </p:nvSpPr>
        <p:spPr>
          <a:xfrm>
            <a:off x="503208" y="6356350"/>
            <a:ext cx="2534732" cy="365125"/>
          </a:xfrm>
        </p:spPr>
        <p:txBody>
          <a:bodyPr/>
          <a:lstStyle/>
          <a:p>
            <a:fld id="{48062B08-1F95-4EBF-A02A-A8D0DD1F0E47}" type="datetime1">
              <a:rPr lang="en-US" smtClean="0"/>
              <a:t>6/3/26</a:t>
            </a:fld>
            <a:endParaRPr lang="en-US" dirty="0"/>
          </a:p>
        </p:txBody>
      </p:sp>
      <p:sp>
        <p:nvSpPr>
          <p:cNvPr id="5" name="Footer Placeholder 4">
            <a:extLst>
              <a:ext uri="{FF2B5EF4-FFF2-40B4-BE49-F238E27FC236}">
                <a16:creationId xmlns:a16="http://schemas.microsoft.com/office/drawing/2014/main" id="{09910E1E-E666-9A1F-B100-3EC87805226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DAF31B29-9E73-0C85-6709-A4A3487C1F38}"/>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pic>
        <p:nvPicPr>
          <p:cNvPr id="17" name="Picture 16">
            <a:extLst>
              <a:ext uri="{FF2B5EF4-FFF2-40B4-BE49-F238E27FC236}">
                <a16:creationId xmlns:a16="http://schemas.microsoft.com/office/drawing/2014/main" id="{FD74C54B-3CB2-9359-CDB3-F8CD37250D6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13" name="Text Placeholder 12">
            <a:extLst>
              <a:ext uri="{FF2B5EF4-FFF2-40B4-BE49-F238E27FC236}">
                <a16:creationId xmlns:a16="http://schemas.microsoft.com/office/drawing/2014/main" id="{8E9804DD-7122-ECFD-E2E6-38343EC4A8B1}"/>
              </a:ext>
            </a:extLst>
          </p:cNvPr>
          <p:cNvSpPr>
            <a:spLocks noGrp="1"/>
          </p:cNvSpPr>
          <p:nvPr>
            <p:ph type="body" sz="quarter" idx="13" hasCustomPrompt="1"/>
          </p:nvPr>
        </p:nvSpPr>
        <p:spPr>
          <a:xfrm>
            <a:off x="1524000" y="4252913"/>
            <a:ext cx="9144000" cy="492125"/>
          </a:xfrm>
        </p:spPr>
        <p:txBody>
          <a:bodyPr/>
          <a:lstStyle>
            <a:lvl1pPr marL="0" indent="0" algn="ctr">
              <a:buNone/>
              <a:defRPr/>
            </a:lvl1pPr>
          </a:lstStyle>
          <a:p>
            <a:pPr lvl="0"/>
            <a:r>
              <a:rPr lang="en-US" dirty="0"/>
              <a:t>Click to add Course Title</a:t>
            </a:r>
          </a:p>
        </p:txBody>
      </p:sp>
      <p:sp>
        <p:nvSpPr>
          <p:cNvPr id="7" name="Text Placeholder 8">
            <a:extLst>
              <a:ext uri="{FF2B5EF4-FFF2-40B4-BE49-F238E27FC236}">
                <a16:creationId xmlns:a16="http://schemas.microsoft.com/office/drawing/2014/main" id="{B3982900-99AE-FCFF-49F0-6B0F3AB438D0}"/>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Tree>
    <p:extLst>
      <p:ext uri="{BB962C8B-B14F-4D97-AF65-F5344CB8AC3E}">
        <p14:creationId xmlns:p14="http://schemas.microsoft.com/office/powerpoint/2010/main" val="41247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6/3/26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46234" cy="365125"/>
          </a:xfrm>
        </p:spPr>
        <p:txBody>
          <a:bodyPr/>
          <a:lstStyle/>
          <a:p>
            <a:fld id="{92230763-09DA-4369-B759-4F3C13DCD774}" type="slidenum">
              <a:rPr lang="en-US" smtClean="0"/>
              <a:t>‹#›</a:t>
            </a:fld>
            <a:endParaRPr lang="en-US" dirty="0"/>
          </a:p>
        </p:txBody>
      </p:sp>
      <p:sp>
        <p:nvSpPr>
          <p:cNvPr id="8" name="Media Placeholder 7">
            <a:extLst>
              <a:ext uri="{FF2B5EF4-FFF2-40B4-BE49-F238E27FC236}">
                <a16:creationId xmlns:a16="http://schemas.microsoft.com/office/drawing/2014/main" id="{C6D96EF3-8C15-D59C-CBDE-19980807B41A}"/>
              </a:ext>
            </a:extLst>
          </p:cNvPr>
          <p:cNvSpPr>
            <a:spLocks noGrp="1"/>
          </p:cNvSpPr>
          <p:nvPr>
            <p:ph type="media" sz="quarter" idx="13" hasCustomPrompt="1"/>
          </p:nvPr>
        </p:nvSpPr>
        <p:spPr>
          <a:xfrm>
            <a:off x="2072740" y="1700784"/>
            <a:ext cx="8046520" cy="4241800"/>
          </a:xfrm>
        </p:spPr>
        <p:txBody>
          <a:bodyPr/>
          <a:lstStyle>
            <a:lvl1pPr>
              <a:defRPr/>
            </a:lvl1pPr>
          </a:lstStyle>
          <a:p>
            <a:r>
              <a:rPr lang="en-US" dirty="0"/>
              <a:t>Click to add video</a:t>
            </a:r>
          </a:p>
        </p:txBody>
      </p:sp>
      <p:sp>
        <p:nvSpPr>
          <p:cNvPr id="10" name="Text Placeholder 8">
            <a:extLst>
              <a:ext uri="{FF2B5EF4-FFF2-40B4-BE49-F238E27FC236}">
                <a16:creationId xmlns:a16="http://schemas.microsoft.com/office/drawing/2014/main" id="{AE134B67-E4D2-7F7C-D753-379456E4DE9A}"/>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6" name="Text Placeholder 10">
            <a:extLst>
              <a:ext uri="{FF2B5EF4-FFF2-40B4-BE49-F238E27FC236}">
                <a16:creationId xmlns:a16="http://schemas.microsoft.com/office/drawing/2014/main" id="{B4B946DB-39C4-DC22-B907-9AA0B3B3BE91}"/>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161879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38912" y="1700784"/>
            <a:ext cx="11162581" cy="813291"/>
          </a:xfrm>
        </p:spPr>
        <p:txBody>
          <a:bodyPr anchor="t" anchorCtr="0">
            <a:normAutofit/>
          </a:bodyPr>
          <a:lstStyle>
            <a:lvl1pPr>
              <a:defRPr sz="2800"/>
            </a:lvl1pPr>
          </a:lstStyle>
          <a:p>
            <a:r>
              <a:rPr lang="en-US" dirty="0"/>
              <a:t>Click to add Call To Action</a:t>
            </a:r>
            <a:br>
              <a:rPr lang="en-US" dirty="0"/>
            </a:br>
            <a:endParaRPr lang="en-US" dirty="0"/>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17584" y="6356350"/>
            <a:ext cx="2520355" cy="365125"/>
          </a:xfrm>
        </p:spPr>
        <p:txBody>
          <a:bodyPr/>
          <a:lstStyle/>
          <a:p>
            <a:fld id="{86A641FD-2D0D-42AF-A033-C006991A1213}" type="datetime1">
              <a:rPr lang="en-US" smtClean="0"/>
              <a:t>6/3/26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17480"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5E2E3D4E-97E5-1B13-8813-02F39CC40577}"/>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7" name="Picture Placeholder 11">
            <a:extLst>
              <a:ext uri="{FF2B5EF4-FFF2-40B4-BE49-F238E27FC236}">
                <a16:creationId xmlns:a16="http://schemas.microsoft.com/office/drawing/2014/main" id="{B100FD76-CAC4-CE37-D11D-05542D6F77B3}"/>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Tree>
    <p:extLst>
      <p:ext uri="{BB962C8B-B14F-4D97-AF65-F5344CB8AC3E}">
        <p14:creationId xmlns:p14="http://schemas.microsoft.com/office/powerpoint/2010/main" val="1003993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 Slide Tim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6/3/26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46234"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13" name="Rectangle: 7">
            <a:extLst>
              <a:ext uri="{FF2B5EF4-FFF2-40B4-BE49-F238E27FC236}">
                <a16:creationId xmlns:a16="http://schemas.microsoft.com/office/drawing/2014/main" id="{82D39524-1307-A829-E75D-5D9B79E04EA3}"/>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End of Activity</a:t>
            </a:r>
          </a:p>
        </p:txBody>
      </p:sp>
      <p:sp>
        <p:nvSpPr>
          <p:cNvPr id="12" name="Rectangle: 6">
            <a:extLst>
              <a:ext uri="{FF2B5EF4-FFF2-40B4-BE49-F238E27FC236}">
                <a16:creationId xmlns:a16="http://schemas.microsoft.com/office/drawing/2014/main" id="{C4D0B185-4D14-E3FF-EF1E-DD86008E8F81}"/>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Activity ends in 1 minute</a:t>
            </a:r>
          </a:p>
        </p:txBody>
      </p:sp>
      <p:sp>
        <p:nvSpPr>
          <p:cNvPr id="11" name="Rectangle: 3">
            <a:extLst>
              <a:ext uri="{FF2B5EF4-FFF2-40B4-BE49-F238E27FC236}">
                <a16:creationId xmlns:a16="http://schemas.microsoft.com/office/drawing/2014/main" id="{E279B447-D6F6-D780-6A85-ADEB761EBEBF}"/>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Activity ends in 2 minutes</a:t>
            </a:r>
          </a:p>
        </p:txBody>
      </p:sp>
      <p:sp>
        <p:nvSpPr>
          <p:cNvPr id="10" name="Rectangle: 4">
            <a:extLst>
              <a:ext uri="{FF2B5EF4-FFF2-40B4-BE49-F238E27FC236}">
                <a16:creationId xmlns:a16="http://schemas.microsoft.com/office/drawing/2014/main" id="{B9A33E23-0427-1803-F2C3-11128C142386}"/>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Activity ends in 3 minutes</a:t>
            </a:r>
          </a:p>
        </p:txBody>
      </p:sp>
      <p:sp>
        <p:nvSpPr>
          <p:cNvPr id="9" name="Rectangle: 3">
            <a:extLst>
              <a:ext uri="{FF2B5EF4-FFF2-40B4-BE49-F238E27FC236}">
                <a16:creationId xmlns:a16="http://schemas.microsoft.com/office/drawing/2014/main" id="{E4BDC840-C0F0-38F7-8AEB-E83B0F4162F6}"/>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Activity ends in 4 minutes</a:t>
            </a:r>
          </a:p>
        </p:txBody>
      </p:sp>
      <p:sp>
        <p:nvSpPr>
          <p:cNvPr id="6" name="Rectangle: 2">
            <a:extLst>
              <a:ext uri="{FF2B5EF4-FFF2-40B4-BE49-F238E27FC236}">
                <a16:creationId xmlns:a16="http://schemas.microsoft.com/office/drawing/2014/main" id="{F0198FAD-8EFA-C003-3BA5-9C079E659348}"/>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Activity ends in 5 minutes</a:t>
            </a:r>
          </a:p>
        </p:txBody>
      </p:sp>
      <p:sp>
        <p:nvSpPr>
          <p:cNvPr id="8" name="Rectangle: 1">
            <a:extLst>
              <a:ext uri="{FF2B5EF4-FFF2-40B4-BE49-F238E27FC236}">
                <a16:creationId xmlns:a16="http://schemas.microsoft.com/office/drawing/2014/main" id="{199FA782-2281-F325-3836-ACF44BFC35DE}"/>
              </a:ext>
            </a:extLst>
          </p:cNvPr>
          <p:cNvSpPr/>
          <p:nvPr userDrawn="1"/>
        </p:nvSpPr>
        <p:spPr>
          <a:xfrm>
            <a:off x="5135245" y="607134"/>
            <a:ext cx="2073910" cy="769450"/>
          </a:xfrm>
          <a:prstGeom prst="roundRect">
            <a:avLst/>
          </a:prstGeom>
          <a:solidFill>
            <a:srgbClr val="C9992A"/>
          </a:solidFill>
          <a:ln w="38100">
            <a:solidFill>
              <a:srgbClr val="00293A"/>
            </a:solid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00283A"/>
                </a:solidFill>
                <a:latin typeface="Segoe UI" panose="020B0502040204020203" pitchFamily="34" charset="0"/>
                <a:cs typeface="Segoe UI" panose="020B0502040204020203" pitchFamily="34" charset="0"/>
              </a:rPr>
              <a:t>Press to start 5 minute timer</a:t>
            </a:r>
          </a:p>
        </p:txBody>
      </p:sp>
    </p:spTree>
    <p:extLst>
      <p:ext uri="{BB962C8B-B14F-4D97-AF65-F5344CB8AC3E}">
        <p14:creationId xmlns:p14="http://schemas.microsoft.com/office/powerpoint/2010/main" val="1168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21" presetClass="exit" presetSubtype="1" fill="hold" grpId="0" nodeType="afterEffect">
                                  <p:stCondLst>
                                    <p:cond delay="0"/>
                                  </p:stCondLst>
                                  <p:childTnLst>
                                    <p:animEffect transition="out" filter="wheel(1)">
                                      <p:cBhvr>
                                        <p:cTn id="10" dur="59000"/>
                                        <p:tgtEl>
                                          <p:spTgt spid="6"/>
                                        </p:tgtEl>
                                      </p:cBhvr>
                                    </p:animEffect>
                                    <p:set>
                                      <p:cBhvr>
                                        <p:cTn id="11" dur="1" fill="hold">
                                          <p:stCondLst>
                                            <p:cond delay="58999"/>
                                          </p:stCondLst>
                                        </p:cTn>
                                        <p:tgtEl>
                                          <p:spTgt spid="6"/>
                                        </p:tgtEl>
                                        <p:attrNameLst>
                                          <p:attrName>style.visibility</p:attrName>
                                        </p:attrNameLst>
                                      </p:cBhvr>
                                      <p:to>
                                        <p:strVal val="hidden"/>
                                      </p:to>
                                    </p:set>
                                  </p:childTnLst>
                                </p:cTn>
                              </p:par>
                            </p:childTnLst>
                          </p:cTn>
                        </p:par>
                        <p:par>
                          <p:cTn id="12" fill="hold">
                            <p:stCondLst>
                              <p:cond delay="59500"/>
                            </p:stCondLst>
                            <p:childTnLst>
                              <p:par>
                                <p:cTn id="13" presetID="21" presetClass="exit" presetSubtype="1" fill="hold" grpId="0" nodeType="afterEffect">
                                  <p:stCondLst>
                                    <p:cond delay="0"/>
                                  </p:stCondLst>
                                  <p:childTnLst>
                                    <p:animEffect transition="out" filter="wheel(1)">
                                      <p:cBhvr>
                                        <p:cTn id="14" dur="59000"/>
                                        <p:tgtEl>
                                          <p:spTgt spid="9"/>
                                        </p:tgtEl>
                                      </p:cBhvr>
                                    </p:animEffect>
                                    <p:set>
                                      <p:cBhvr>
                                        <p:cTn id="15" dur="1" fill="hold">
                                          <p:stCondLst>
                                            <p:cond delay="58999"/>
                                          </p:stCondLst>
                                        </p:cTn>
                                        <p:tgtEl>
                                          <p:spTgt spid="9"/>
                                        </p:tgtEl>
                                        <p:attrNameLst>
                                          <p:attrName>style.visibility</p:attrName>
                                        </p:attrNameLst>
                                      </p:cBhvr>
                                      <p:to>
                                        <p:strVal val="hidden"/>
                                      </p:to>
                                    </p:set>
                                  </p:childTnLst>
                                </p:cTn>
                              </p:par>
                            </p:childTnLst>
                          </p:cTn>
                        </p:par>
                        <p:par>
                          <p:cTn id="16" fill="hold">
                            <p:stCondLst>
                              <p:cond delay="118500"/>
                            </p:stCondLst>
                            <p:childTnLst>
                              <p:par>
                                <p:cTn id="17" presetID="21" presetClass="exit" presetSubtype="1" fill="hold" grpId="0" nodeType="afterEffect">
                                  <p:stCondLst>
                                    <p:cond delay="0"/>
                                  </p:stCondLst>
                                  <p:childTnLst>
                                    <p:animEffect transition="out" filter="wheel(1)">
                                      <p:cBhvr>
                                        <p:cTn id="18" dur="59000"/>
                                        <p:tgtEl>
                                          <p:spTgt spid="10"/>
                                        </p:tgtEl>
                                      </p:cBhvr>
                                    </p:animEffect>
                                    <p:set>
                                      <p:cBhvr>
                                        <p:cTn id="19" dur="1" fill="hold">
                                          <p:stCondLst>
                                            <p:cond delay="58999"/>
                                          </p:stCondLst>
                                        </p:cTn>
                                        <p:tgtEl>
                                          <p:spTgt spid="10"/>
                                        </p:tgtEl>
                                        <p:attrNameLst>
                                          <p:attrName>style.visibility</p:attrName>
                                        </p:attrNameLst>
                                      </p:cBhvr>
                                      <p:to>
                                        <p:strVal val="hidden"/>
                                      </p:to>
                                    </p:set>
                                  </p:childTnLst>
                                </p:cTn>
                              </p:par>
                            </p:childTnLst>
                          </p:cTn>
                        </p:par>
                        <p:par>
                          <p:cTn id="20" fill="hold">
                            <p:stCondLst>
                              <p:cond delay="177500"/>
                            </p:stCondLst>
                            <p:childTnLst>
                              <p:par>
                                <p:cTn id="21" presetID="21" presetClass="exit" presetSubtype="1" fill="hold" grpId="0" nodeType="afterEffect">
                                  <p:stCondLst>
                                    <p:cond delay="0"/>
                                  </p:stCondLst>
                                  <p:childTnLst>
                                    <p:animEffect transition="out" filter="wheel(1)">
                                      <p:cBhvr>
                                        <p:cTn id="22" dur="59000"/>
                                        <p:tgtEl>
                                          <p:spTgt spid="11"/>
                                        </p:tgtEl>
                                      </p:cBhvr>
                                    </p:animEffect>
                                    <p:set>
                                      <p:cBhvr>
                                        <p:cTn id="23" dur="1" fill="hold">
                                          <p:stCondLst>
                                            <p:cond delay="58999"/>
                                          </p:stCondLst>
                                        </p:cTn>
                                        <p:tgtEl>
                                          <p:spTgt spid="11"/>
                                        </p:tgtEl>
                                        <p:attrNameLst>
                                          <p:attrName>style.visibility</p:attrName>
                                        </p:attrNameLst>
                                      </p:cBhvr>
                                      <p:to>
                                        <p:strVal val="hidden"/>
                                      </p:to>
                                    </p:set>
                                  </p:childTnLst>
                                </p:cTn>
                              </p:par>
                            </p:childTnLst>
                          </p:cTn>
                        </p:par>
                        <p:par>
                          <p:cTn id="24" fill="hold">
                            <p:stCondLst>
                              <p:cond delay="236500"/>
                            </p:stCondLst>
                            <p:childTnLst>
                              <p:par>
                                <p:cTn id="25" presetID="21" presetClass="exit" presetSubtype="1" fill="hold" grpId="0" nodeType="afterEffect">
                                  <p:stCondLst>
                                    <p:cond delay="0"/>
                                  </p:stCondLst>
                                  <p:childTnLst>
                                    <p:animEffect transition="out" filter="wheel(1)">
                                      <p:cBhvr>
                                        <p:cTn id="26" dur="59000"/>
                                        <p:tgtEl>
                                          <p:spTgt spid="12"/>
                                        </p:tgtEl>
                                      </p:cBhvr>
                                    </p:animEffect>
                                    <p:set>
                                      <p:cBhvr>
                                        <p:cTn id="27" dur="1" fill="hold">
                                          <p:stCondLst>
                                            <p:cond delay="58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6" grpId="0" animBg="1"/>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00330" y="6356350"/>
            <a:ext cx="2537609" cy="365125"/>
          </a:xfrm>
        </p:spPr>
        <p:txBody>
          <a:bodyPr/>
          <a:lstStyle/>
          <a:p>
            <a:fld id="{86A641FD-2D0D-42AF-A033-C006991A1213}" type="datetime1">
              <a:rPr lang="en-US" smtClean="0"/>
              <a:t>6/3/26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7" name="Text Placeholder 6">
            <a:extLst>
              <a:ext uri="{FF2B5EF4-FFF2-40B4-BE49-F238E27FC236}">
                <a16:creationId xmlns:a16="http://schemas.microsoft.com/office/drawing/2014/main" id="{540A92CF-027B-E2F9-B212-483FF9F063C9}"/>
              </a:ext>
            </a:extLst>
          </p:cNvPr>
          <p:cNvSpPr>
            <a:spLocks noGrp="1"/>
          </p:cNvSpPr>
          <p:nvPr>
            <p:ph type="body" sz="quarter" idx="13" hasCustomPrompt="1"/>
          </p:nvPr>
        </p:nvSpPr>
        <p:spPr>
          <a:xfrm>
            <a:off x="438912" y="1700784"/>
            <a:ext cx="11188461" cy="4155267"/>
          </a:xfrm>
        </p:spPr>
        <p:txBody>
          <a:bodyPr/>
          <a:lstStyle>
            <a:lvl1pPr marL="0" indent="0">
              <a:buNone/>
              <a:defRPr/>
            </a:lvl1pPr>
          </a:lstStyle>
          <a:p>
            <a:pPr lvl="0"/>
            <a:r>
              <a:rPr lang="en-US" dirty="0"/>
              <a:t>Click to add text</a:t>
            </a:r>
          </a:p>
        </p:txBody>
      </p:sp>
      <p:sp>
        <p:nvSpPr>
          <p:cNvPr id="8" name="Text Placeholder 8">
            <a:extLst>
              <a:ext uri="{FF2B5EF4-FFF2-40B4-BE49-F238E27FC236}">
                <a16:creationId xmlns:a16="http://schemas.microsoft.com/office/drawing/2014/main" id="{5B987354-9164-BF35-3BF7-05DF697B175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Tree>
    <p:extLst>
      <p:ext uri="{BB962C8B-B14F-4D97-AF65-F5344CB8AC3E}">
        <p14:creationId xmlns:p14="http://schemas.microsoft.com/office/powerpoint/2010/main" val="372882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6/3/26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46234"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Tree>
    <p:extLst>
      <p:ext uri="{BB962C8B-B14F-4D97-AF65-F5344CB8AC3E}">
        <p14:creationId xmlns:p14="http://schemas.microsoft.com/office/powerpoint/2010/main" val="322526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 Slide">
    <p:spTree>
      <p:nvGrpSpPr>
        <p:cNvPr id="1" name=""/>
        <p:cNvGrpSpPr/>
        <p:nvPr/>
      </p:nvGrpSpPr>
      <p:grpSpPr>
        <a:xfrm>
          <a:off x="0" y="0"/>
          <a:ext cx="0" cy="0"/>
          <a:chOff x="0" y="0"/>
          <a:chExt cx="0" cy="0"/>
        </a:xfrm>
      </p:grpSpPr>
      <p:sp>
        <p:nvSpPr>
          <p:cNvPr id="30" name="Topic 1 Text Shape">
            <a:extLst>
              <a:ext uri="{FF2B5EF4-FFF2-40B4-BE49-F238E27FC236}">
                <a16:creationId xmlns:a16="http://schemas.microsoft.com/office/drawing/2014/main" id="{E0E95CB6-8BBD-EB24-3B8C-A2DED7231CDA}"/>
              </a:ext>
            </a:extLst>
          </p:cNvPr>
          <p:cNvSpPr/>
          <p:nvPr userDrawn="1"/>
        </p:nvSpPr>
        <p:spPr>
          <a:xfrm rot="10800000">
            <a:off x="3582573"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1" name="Topic 1 Text Shape">
            <a:extLst>
              <a:ext uri="{FF2B5EF4-FFF2-40B4-BE49-F238E27FC236}">
                <a16:creationId xmlns:a16="http://schemas.microsoft.com/office/drawing/2014/main" id="{03D95950-76FC-13B5-5CCF-44D7BF475BB0}"/>
              </a:ext>
            </a:extLst>
          </p:cNvPr>
          <p:cNvSpPr/>
          <p:nvPr userDrawn="1"/>
        </p:nvSpPr>
        <p:spPr>
          <a:xfrm rot="10800000">
            <a:off x="6459187"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2" name="Topic 1 Text Shape">
            <a:extLst>
              <a:ext uri="{FF2B5EF4-FFF2-40B4-BE49-F238E27FC236}">
                <a16:creationId xmlns:a16="http://schemas.microsoft.com/office/drawing/2014/main" id="{01539D46-0C25-474D-6A76-7D86AD57DCD6}"/>
              </a:ext>
            </a:extLst>
          </p:cNvPr>
          <p:cNvSpPr/>
          <p:nvPr userDrawn="1"/>
        </p:nvSpPr>
        <p:spPr>
          <a:xfrm rot="10800000">
            <a:off x="9336146"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6" name="Topic 1 Text Shape">
            <a:extLst>
              <a:ext uri="{FF2B5EF4-FFF2-40B4-BE49-F238E27FC236}">
                <a16:creationId xmlns:a16="http://schemas.microsoft.com/office/drawing/2014/main" id="{60A27703-7D7C-C726-7C7A-A983481A4563}"/>
              </a:ext>
            </a:extLst>
          </p:cNvPr>
          <p:cNvSpPr/>
          <p:nvPr userDrawn="1"/>
        </p:nvSpPr>
        <p:spPr>
          <a:xfrm rot="10800000">
            <a:off x="725006"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84672" y="6356350"/>
            <a:ext cx="2553267" cy="365125"/>
          </a:xfrm>
        </p:spPr>
        <p:txBody>
          <a:bodyPr/>
          <a:lstStyle/>
          <a:p>
            <a:fld id="{B747A8A1-F4C9-4C57-BF46-8C2095F91DCD}" type="datetime1">
              <a:rPr lang="en-US" smtClean="0"/>
              <a:t>6/3/26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49392" cy="365125"/>
          </a:xfrm>
        </p:spPr>
        <p:txBody>
          <a:bodyPr/>
          <a:lstStyle/>
          <a:p>
            <a:fld id="{92230763-09DA-4369-B759-4F3C13DCD774}" type="slidenum">
              <a:rPr lang="en-US" smtClean="0"/>
              <a:t>‹#›</a:t>
            </a:fld>
            <a:endParaRPr lang="en-US" dirty="0"/>
          </a:p>
        </p:txBody>
      </p:sp>
      <p:sp>
        <p:nvSpPr>
          <p:cNvPr id="10" name="Topic 1 Text">
            <a:extLst>
              <a:ext uri="{FF2B5EF4-FFF2-40B4-BE49-F238E27FC236}">
                <a16:creationId xmlns:a16="http://schemas.microsoft.com/office/drawing/2014/main" id="{0106E8F6-82B2-CA87-4C8F-099CAC827876}"/>
              </a:ext>
            </a:extLst>
          </p:cNvPr>
          <p:cNvSpPr>
            <a:spLocks noGrp="1"/>
          </p:cNvSpPr>
          <p:nvPr>
            <p:ph type="body" sz="quarter" idx="14" hasCustomPrompt="1"/>
          </p:nvPr>
        </p:nvSpPr>
        <p:spPr>
          <a:xfrm>
            <a:off x="825057" y="3521727"/>
            <a:ext cx="1938337" cy="2404619"/>
          </a:xfrm>
        </p:spPr>
        <p:txBody>
          <a:bodyPr>
            <a:normAutofit/>
          </a:bodyPr>
          <a:lstStyle>
            <a:lvl1pPr marL="0" indent="0">
              <a:buNone/>
              <a:defRPr sz="1800">
                <a:solidFill>
                  <a:srgbClr val="00293A"/>
                </a:solidFill>
              </a:defRPr>
            </a:lvl1pPr>
          </a:lstStyle>
          <a:p>
            <a:pPr lvl="0"/>
            <a:r>
              <a:rPr lang="en-US" dirty="0"/>
              <a:t>Click to add text</a:t>
            </a:r>
          </a:p>
        </p:txBody>
      </p:sp>
      <p:sp>
        <p:nvSpPr>
          <p:cNvPr id="24" name="Stem Text">
            <a:extLst>
              <a:ext uri="{FF2B5EF4-FFF2-40B4-BE49-F238E27FC236}">
                <a16:creationId xmlns:a16="http://schemas.microsoft.com/office/drawing/2014/main" id="{4EAAB4F3-894C-FD65-B95F-E5C9992DE902}"/>
              </a:ext>
            </a:extLst>
          </p:cNvPr>
          <p:cNvSpPr>
            <a:spLocks noGrp="1"/>
          </p:cNvSpPr>
          <p:nvPr>
            <p:ph sz="quarter" idx="21" hasCustomPrompt="1"/>
          </p:nvPr>
        </p:nvSpPr>
        <p:spPr>
          <a:xfrm>
            <a:off x="438912" y="1700784"/>
            <a:ext cx="11218779" cy="455795"/>
          </a:xfrm>
        </p:spPr>
        <p:txBody>
          <a:bodyPr/>
          <a:lstStyle>
            <a:lvl1pPr marL="0" indent="0">
              <a:buNone/>
              <a:defRPr/>
            </a:lvl1pPr>
          </a:lstStyle>
          <a:p>
            <a:pPr lvl="0"/>
            <a:r>
              <a:rPr lang="en-US" dirty="0"/>
              <a:t>Click to add text</a:t>
            </a:r>
          </a:p>
        </p:txBody>
      </p:sp>
      <p:sp>
        <p:nvSpPr>
          <p:cNvPr id="26" name="Hexagon 25">
            <a:extLst>
              <a:ext uri="{FF2B5EF4-FFF2-40B4-BE49-F238E27FC236}">
                <a16:creationId xmlns:a16="http://schemas.microsoft.com/office/drawing/2014/main" id="{8064E31C-644A-51BE-55DC-8838F553D7BD}"/>
              </a:ext>
            </a:extLst>
          </p:cNvPr>
          <p:cNvSpPr/>
          <p:nvPr userDrawn="1"/>
        </p:nvSpPr>
        <p:spPr>
          <a:xfrm>
            <a:off x="484673"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8" name="Topic 1 Title" hidden="1">
            <a:extLst>
              <a:ext uri="{FF2B5EF4-FFF2-40B4-BE49-F238E27FC236}">
                <a16:creationId xmlns:a16="http://schemas.microsoft.com/office/drawing/2014/main" id="{A3A1B08F-7E9C-8C80-528B-B178038A8FB7}"/>
              </a:ext>
            </a:extLst>
          </p:cNvPr>
          <p:cNvSpPr>
            <a:spLocks noGrp="1"/>
          </p:cNvSpPr>
          <p:nvPr>
            <p:ph type="body" sz="quarter" idx="13" hasCustomPrompt="1"/>
          </p:nvPr>
        </p:nvSpPr>
        <p:spPr>
          <a:xfrm>
            <a:off x="720413" y="2454396"/>
            <a:ext cx="2126975" cy="801035"/>
          </a:xfrm>
        </p:spPr>
        <p:txBody>
          <a:bodyPr anchor="ctr"/>
          <a:lstStyle>
            <a:lvl1pPr marL="0" indent="0" algn="ctr">
              <a:buNone/>
              <a:defRPr sz="2400">
                <a:solidFill>
                  <a:srgbClr val="00293A"/>
                </a:solidFill>
              </a:defRPr>
            </a:lvl1pPr>
          </a:lstStyle>
          <a:p>
            <a:pPr lvl="0"/>
            <a:r>
              <a:rPr lang="en-US" dirty="0"/>
              <a:t>Click to add title</a:t>
            </a:r>
          </a:p>
        </p:txBody>
      </p:sp>
      <p:sp>
        <p:nvSpPr>
          <p:cNvPr id="27" name="Hexagon 26">
            <a:extLst>
              <a:ext uri="{FF2B5EF4-FFF2-40B4-BE49-F238E27FC236}">
                <a16:creationId xmlns:a16="http://schemas.microsoft.com/office/drawing/2014/main" id="{559BCBA2-4A15-16FA-4EFB-128743312844}"/>
              </a:ext>
            </a:extLst>
          </p:cNvPr>
          <p:cNvSpPr/>
          <p:nvPr userDrawn="1"/>
        </p:nvSpPr>
        <p:spPr>
          <a:xfrm>
            <a:off x="3342240"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8" name="Hexagon 27">
            <a:extLst>
              <a:ext uri="{FF2B5EF4-FFF2-40B4-BE49-F238E27FC236}">
                <a16:creationId xmlns:a16="http://schemas.microsoft.com/office/drawing/2014/main" id="{AC543571-D5CF-6659-5A8A-8ACDC038A9A3}"/>
              </a:ext>
            </a:extLst>
          </p:cNvPr>
          <p:cNvSpPr/>
          <p:nvPr userDrawn="1"/>
        </p:nvSpPr>
        <p:spPr>
          <a:xfrm>
            <a:off x="6218855"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9" name="Hexagon 28">
            <a:extLst>
              <a:ext uri="{FF2B5EF4-FFF2-40B4-BE49-F238E27FC236}">
                <a16:creationId xmlns:a16="http://schemas.microsoft.com/office/drawing/2014/main" id="{1B9CE568-96E9-DBAA-6E53-0CD6E4AF9995}"/>
              </a:ext>
            </a:extLst>
          </p:cNvPr>
          <p:cNvSpPr/>
          <p:nvPr userDrawn="1"/>
        </p:nvSpPr>
        <p:spPr>
          <a:xfrm>
            <a:off x="9095814"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rgbClr val="00293A"/>
              </a:solidFill>
            </a:endParaRPr>
          </a:p>
        </p:txBody>
      </p:sp>
      <p:sp>
        <p:nvSpPr>
          <p:cNvPr id="33" name="Topic 1 Title">
            <a:extLst>
              <a:ext uri="{FF2B5EF4-FFF2-40B4-BE49-F238E27FC236}">
                <a16:creationId xmlns:a16="http://schemas.microsoft.com/office/drawing/2014/main" id="{B6BA6E7C-7829-078C-19AF-04F289DBD0ED}"/>
              </a:ext>
            </a:extLst>
          </p:cNvPr>
          <p:cNvSpPr>
            <a:spLocks noGrp="1"/>
          </p:cNvSpPr>
          <p:nvPr>
            <p:ph type="body" sz="quarter" idx="22" hasCustomPrompt="1"/>
          </p:nvPr>
        </p:nvSpPr>
        <p:spPr>
          <a:xfrm>
            <a:off x="3597028" y="2454396"/>
            <a:ext cx="2126975" cy="801035"/>
          </a:xfrm>
        </p:spPr>
        <p:txBody>
          <a:bodyPr anchor="ctr"/>
          <a:lstStyle>
            <a:lvl1pPr marL="0" indent="0" algn="ctr">
              <a:buNone/>
              <a:defRPr sz="2400">
                <a:solidFill>
                  <a:srgbClr val="00293A"/>
                </a:solidFill>
              </a:defRPr>
            </a:lvl1pPr>
          </a:lstStyle>
          <a:p>
            <a:pPr lvl="0"/>
            <a:r>
              <a:rPr lang="en-US" dirty="0"/>
              <a:t>Click to add title</a:t>
            </a:r>
          </a:p>
        </p:txBody>
      </p:sp>
      <p:sp>
        <p:nvSpPr>
          <p:cNvPr id="34" name="Topic 1 Title">
            <a:extLst>
              <a:ext uri="{FF2B5EF4-FFF2-40B4-BE49-F238E27FC236}">
                <a16:creationId xmlns:a16="http://schemas.microsoft.com/office/drawing/2014/main" id="{C2DCFB88-3368-7EA7-9D7A-15151E9B76A5}"/>
              </a:ext>
            </a:extLst>
          </p:cNvPr>
          <p:cNvSpPr>
            <a:spLocks noGrp="1"/>
          </p:cNvSpPr>
          <p:nvPr>
            <p:ph type="body" sz="quarter" idx="23" hasCustomPrompt="1"/>
          </p:nvPr>
        </p:nvSpPr>
        <p:spPr>
          <a:xfrm>
            <a:off x="6459187" y="2454396"/>
            <a:ext cx="2126975" cy="801035"/>
          </a:xfrm>
        </p:spPr>
        <p:txBody>
          <a:bodyPr anchor="ctr"/>
          <a:lstStyle>
            <a:lvl1pPr marL="0" indent="0" algn="ctr">
              <a:buNone/>
              <a:defRPr sz="2400">
                <a:solidFill>
                  <a:srgbClr val="00293A"/>
                </a:solidFill>
              </a:defRPr>
            </a:lvl1pPr>
          </a:lstStyle>
          <a:p>
            <a:pPr lvl="0"/>
            <a:r>
              <a:rPr lang="en-US" dirty="0"/>
              <a:t>Click to add title</a:t>
            </a:r>
          </a:p>
        </p:txBody>
      </p:sp>
      <p:sp>
        <p:nvSpPr>
          <p:cNvPr id="35" name="Topic 1 Title">
            <a:extLst>
              <a:ext uri="{FF2B5EF4-FFF2-40B4-BE49-F238E27FC236}">
                <a16:creationId xmlns:a16="http://schemas.microsoft.com/office/drawing/2014/main" id="{F3DE1E2B-A46E-AC95-B52F-2BB895A977D9}"/>
              </a:ext>
            </a:extLst>
          </p:cNvPr>
          <p:cNvSpPr>
            <a:spLocks noGrp="1"/>
          </p:cNvSpPr>
          <p:nvPr>
            <p:ph type="body" sz="quarter" idx="24" hasCustomPrompt="1"/>
          </p:nvPr>
        </p:nvSpPr>
        <p:spPr>
          <a:xfrm>
            <a:off x="9333534" y="2454396"/>
            <a:ext cx="2126975" cy="801035"/>
          </a:xfrm>
        </p:spPr>
        <p:txBody>
          <a:bodyPr anchor="ctr"/>
          <a:lstStyle>
            <a:lvl1pPr marL="0" indent="0" algn="ctr">
              <a:buNone/>
              <a:defRPr sz="2400">
                <a:solidFill>
                  <a:srgbClr val="00293A"/>
                </a:solidFill>
              </a:defRPr>
            </a:lvl1pPr>
          </a:lstStyle>
          <a:p>
            <a:pPr lvl="0"/>
            <a:r>
              <a:rPr lang="en-US" dirty="0"/>
              <a:t>Click to add title</a:t>
            </a:r>
          </a:p>
        </p:txBody>
      </p:sp>
      <p:sp>
        <p:nvSpPr>
          <p:cNvPr id="36" name="Topic 1 Text">
            <a:extLst>
              <a:ext uri="{FF2B5EF4-FFF2-40B4-BE49-F238E27FC236}">
                <a16:creationId xmlns:a16="http://schemas.microsoft.com/office/drawing/2014/main" id="{B5A1142C-D1B3-369C-1F4C-DA5504686A48}"/>
              </a:ext>
            </a:extLst>
          </p:cNvPr>
          <p:cNvSpPr>
            <a:spLocks noGrp="1"/>
          </p:cNvSpPr>
          <p:nvPr>
            <p:ph type="body" sz="quarter" idx="25" hasCustomPrompt="1"/>
          </p:nvPr>
        </p:nvSpPr>
        <p:spPr>
          <a:xfrm>
            <a:off x="3682720" y="3521727"/>
            <a:ext cx="1938337" cy="2404619"/>
          </a:xfrm>
        </p:spPr>
        <p:txBody>
          <a:bodyPr>
            <a:normAutofit/>
          </a:bodyPr>
          <a:lstStyle>
            <a:lvl1pPr marL="0" indent="0">
              <a:buNone/>
              <a:defRPr sz="1800">
                <a:solidFill>
                  <a:srgbClr val="00293A"/>
                </a:solidFill>
              </a:defRPr>
            </a:lvl1pPr>
          </a:lstStyle>
          <a:p>
            <a:pPr lvl="0"/>
            <a:r>
              <a:rPr lang="en-US" dirty="0"/>
              <a:t>Click to add text</a:t>
            </a:r>
          </a:p>
        </p:txBody>
      </p:sp>
      <p:sp>
        <p:nvSpPr>
          <p:cNvPr id="37" name="Topic 1 Text">
            <a:extLst>
              <a:ext uri="{FF2B5EF4-FFF2-40B4-BE49-F238E27FC236}">
                <a16:creationId xmlns:a16="http://schemas.microsoft.com/office/drawing/2014/main" id="{1EA8F856-79D1-ACA0-91B1-57C780C78B3F}"/>
              </a:ext>
            </a:extLst>
          </p:cNvPr>
          <p:cNvSpPr>
            <a:spLocks noGrp="1"/>
          </p:cNvSpPr>
          <p:nvPr>
            <p:ph type="body" sz="quarter" idx="26" hasCustomPrompt="1"/>
          </p:nvPr>
        </p:nvSpPr>
        <p:spPr>
          <a:xfrm>
            <a:off x="6553505" y="3521727"/>
            <a:ext cx="1938337" cy="2404619"/>
          </a:xfrm>
        </p:spPr>
        <p:txBody>
          <a:bodyPr>
            <a:normAutofit/>
          </a:bodyPr>
          <a:lstStyle>
            <a:lvl1pPr marL="0" indent="0">
              <a:buNone/>
              <a:defRPr sz="1800">
                <a:solidFill>
                  <a:srgbClr val="00293A"/>
                </a:solidFill>
              </a:defRPr>
            </a:lvl1pPr>
          </a:lstStyle>
          <a:p>
            <a:pPr lvl="0"/>
            <a:r>
              <a:rPr lang="en-US" dirty="0"/>
              <a:t>Click to add text</a:t>
            </a:r>
          </a:p>
        </p:txBody>
      </p:sp>
      <p:sp>
        <p:nvSpPr>
          <p:cNvPr id="38" name="Topic 1 Text">
            <a:extLst>
              <a:ext uri="{FF2B5EF4-FFF2-40B4-BE49-F238E27FC236}">
                <a16:creationId xmlns:a16="http://schemas.microsoft.com/office/drawing/2014/main" id="{1A26507B-7468-6961-97EE-B2C89A4213AA}"/>
              </a:ext>
            </a:extLst>
          </p:cNvPr>
          <p:cNvSpPr>
            <a:spLocks noGrp="1"/>
          </p:cNvSpPr>
          <p:nvPr>
            <p:ph type="body" sz="quarter" idx="27" hasCustomPrompt="1"/>
          </p:nvPr>
        </p:nvSpPr>
        <p:spPr>
          <a:xfrm>
            <a:off x="9437232" y="3521727"/>
            <a:ext cx="1938337" cy="2404619"/>
          </a:xfrm>
        </p:spPr>
        <p:txBody>
          <a:bodyPr>
            <a:normAutofit/>
          </a:bodyPr>
          <a:lstStyle>
            <a:lvl1pPr marL="0" indent="0">
              <a:buNone/>
              <a:defRPr sz="1800">
                <a:solidFill>
                  <a:srgbClr val="00293A"/>
                </a:solidFill>
              </a:defRPr>
            </a:lvl1pPr>
          </a:lstStyle>
          <a:p>
            <a:pPr lvl="0"/>
            <a:r>
              <a:rPr lang="en-US" dirty="0"/>
              <a:t>Click to add text</a:t>
            </a:r>
          </a:p>
        </p:txBody>
      </p:sp>
      <p:sp>
        <p:nvSpPr>
          <p:cNvPr id="7" name="Text Placeholder 8">
            <a:extLst>
              <a:ext uri="{FF2B5EF4-FFF2-40B4-BE49-F238E27FC236}">
                <a16:creationId xmlns:a16="http://schemas.microsoft.com/office/drawing/2014/main" id="{0C871368-3A37-85A8-4D4C-D2D2AB20676C}"/>
              </a:ext>
            </a:extLst>
          </p:cNvPr>
          <p:cNvSpPr>
            <a:spLocks noGrp="1"/>
          </p:cNvSpPr>
          <p:nvPr>
            <p:ph type="body" sz="quarter" idx="28"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5" name="Topic 1 Title">
            <a:extLst>
              <a:ext uri="{FF2B5EF4-FFF2-40B4-BE49-F238E27FC236}">
                <a16:creationId xmlns:a16="http://schemas.microsoft.com/office/drawing/2014/main" id="{18137531-2945-7263-D022-C62D3F41C0EA}"/>
              </a:ext>
            </a:extLst>
          </p:cNvPr>
          <p:cNvSpPr>
            <a:spLocks noGrp="1"/>
          </p:cNvSpPr>
          <p:nvPr>
            <p:ph type="body" sz="quarter" idx="29" hasCustomPrompt="1"/>
          </p:nvPr>
        </p:nvSpPr>
        <p:spPr>
          <a:xfrm>
            <a:off x="722238" y="2457728"/>
            <a:ext cx="2126975" cy="801035"/>
          </a:xfrm>
        </p:spPr>
        <p:txBody>
          <a:bodyPr anchor="ctr"/>
          <a:lstStyle>
            <a:lvl1pPr marL="0" indent="0" algn="ctr">
              <a:buNone/>
              <a:defRPr sz="2400">
                <a:solidFill>
                  <a:srgbClr val="00293A"/>
                </a:solidFill>
              </a:defRPr>
            </a:lvl1pPr>
          </a:lstStyle>
          <a:p>
            <a:pPr lvl="0"/>
            <a:r>
              <a:rPr lang="en-US" dirty="0"/>
              <a:t>Click to add title</a:t>
            </a:r>
          </a:p>
        </p:txBody>
      </p:sp>
    </p:spTree>
    <p:extLst>
      <p:ext uri="{BB962C8B-B14F-4D97-AF65-F5344CB8AC3E}">
        <p14:creationId xmlns:p14="http://schemas.microsoft.com/office/powerpoint/2010/main" val="198975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6/3/26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46234"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Tree>
    <p:extLst>
      <p:ext uri="{BB962C8B-B14F-4D97-AF65-F5344CB8AC3E}">
        <p14:creationId xmlns:p14="http://schemas.microsoft.com/office/powerpoint/2010/main" val="66217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91707" y="1605257"/>
            <a:ext cx="11208588" cy="813291"/>
          </a:xfrm>
        </p:spPr>
        <p:txBody>
          <a:bodyPr/>
          <a:lstStyle>
            <a:lvl1pPr>
              <a:tabLst>
                <a:tab pos="1828800" algn="l"/>
              </a:tabLst>
              <a:defRPr sz="3000"/>
            </a:lvl1pPr>
          </a:lstStyle>
          <a:p>
            <a:r>
              <a:rPr lang="en-US" dirty="0"/>
              <a:t>Click to add Glossary Title</a:t>
            </a:r>
          </a:p>
        </p:txBody>
      </p:sp>
      <p:sp>
        <p:nvSpPr>
          <p:cNvPr id="3" name="Content Placeholder 2">
            <a:extLst>
              <a:ext uri="{FF2B5EF4-FFF2-40B4-BE49-F238E27FC236}">
                <a16:creationId xmlns:a16="http://schemas.microsoft.com/office/drawing/2014/main" id="{F454FC0D-B93F-205F-C5DA-1897055B377F}"/>
              </a:ext>
            </a:extLst>
          </p:cNvPr>
          <p:cNvSpPr>
            <a:spLocks noGrp="1"/>
          </p:cNvSpPr>
          <p:nvPr>
            <p:ph idx="1" hasCustomPrompt="1"/>
          </p:nvPr>
        </p:nvSpPr>
        <p:spPr>
          <a:xfrm>
            <a:off x="491706" y="2410040"/>
            <a:ext cx="11208587" cy="3749219"/>
          </a:xfrm>
        </p:spPr>
        <p:txBody>
          <a:bodyPr/>
          <a:lstStyle>
            <a:lvl1pPr marL="0" indent="0">
              <a:buNone/>
              <a:tabLst>
                <a:tab pos="1828800" algn="l"/>
              </a:tabLst>
              <a:defRPr/>
            </a:lvl1pPr>
            <a:lvl2pPr marL="457200" indent="0">
              <a:buNone/>
              <a:defRPr/>
            </a:lvl2pPr>
          </a:lstStyle>
          <a:p>
            <a:pPr lvl="0"/>
            <a:r>
              <a:rPr lang="en-US" dirty="0"/>
              <a:t>Type acronym and click tab to add meaning</a:t>
            </a:r>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491706" y="6356350"/>
            <a:ext cx="2546234" cy="365125"/>
          </a:xfrm>
        </p:spPr>
        <p:txBody>
          <a:bodyPr/>
          <a:lstStyle/>
          <a:p>
            <a:fld id="{86A641FD-2D0D-42AF-A033-C006991A1213}" type="datetime1">
              <a:rPr lang="en-US" smtClean="0"/>
              <a:t>6/3/26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46233" cy="365125"/>
          </a:xfrm>
        </p:spPr>
        <p:txBody>
          <a:bodyPr/>
          <a:lstStyle/>
          <a:p>
            <a:fld id="{92230763-09DA-4369-B759-4F3C13DCD774}" type="slidenum">
              <a:rPr lang="en-US" smtClean="0"/>
              <a:t>‹#›</a:t>
            </a:fld>
            <a:endParaRPr lang="en-US" dirty="0"/>
          </a:p>
        </p:txBody>
      </p:sp>
      <p:sp>
        <p:nvSpPr>
          <p:cNvPr id="7" name="Action Button: Blank 6">
            <a:hlinkClick r:id="" action="ppaction://hlinkshowjump?jump=lastslideviewed" highlightClick="1"/>
            <a:extLst>
              <a:ext uri="{FF2B5EF4-FFF2-40B4-BE49-F238E27FC236}">
                <a16:creationId xmlns:a16="http://schemas.microsoft.com/office/drawing/2014/main" id="{7D72CDAE-EEA8-A233-9649-B4D5ECD968D8}"/>
              </a:ext>
            </a:extLst>
          </p:cNvPr>
          <p:cNvSpPr/>
          <p:nvPr userDrawn="1"/>
        </p:nvSpPr>
        <p:spPr>
          <a:xfrm>
            <a:off x="11189494" y="258508"/>
            <a:ext cx="745332" cy="220123"/>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Return</a:t>
            </a:r>
          </a:p>
        </p:txBody>
      </p:sp>
      <p:sp>
        <p:nvSpPr>
          <p:cNvPr id="10" name="Text Placeholder 8">
            <a:extLst>
              <a:ext uri="{FF2B5EF4-FFF2-40B4-BE49-F238E27FC236}">
                <a16:creationId xmlns:a16="http://schemas.microsoft.com/office/drawing/2014/main" id="{6A2F341B-9994-29A3-ED49-00DAEAAD373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dirty="0"/>
              <a:t>Click to edit the title</a:t>
            </a:r>
          </a:p>
        </p:txBody>
      </p:sp>
    </p:spTree>
    <p:extLst>
      <p:ext uri="{BB962C8B-B14F-4D97-AF65-F5344CB8AC3E}">
        <p14:creationId xmlns:p14="http://schemas.microsoft.com/office/powerpoint/2010/main" val="97223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500332" y="6356350"/>
            <a:ext cx="2537608" cy="365125"/>
          </a:xfrm>
        </p:spPr>
        <p:txBody>
          <a:bodyPr/>
          <a:lstStyle/>
          <a:p>
            <a:fld id="{B747A8A1-F4C9-4C57-BF46-8C2095F91DCD}" type="datetime1">
              <a:rPr lang="en-US" smtClean="0"/>
              <a:t>6/3/26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7608" cy="365125"/>
          </a:xfrm>
        </p:spPr>
        <p:txBody>
          <a:bodyPr/>
          <a:lstStyle/>
          <a:p>
            <a:fld id="{92230763-09DA-4369-B759-4F3C13DCD774}" type="slidenum">
              <a:rPr lang="en-US" smtClean="0"/>
              <a:t>‹#›</a:t>
            </a:fld>
            <a:endParaRPr lang="en-US" dirty="0"/>
          </a:p>
        </p:txBody>
      </p:sp>
      <p:pic>
        <p:nvPicPr>
          <p:cNvPr id="5" name="Picture 4">
            <a:extLst>
              <a:ext uri="{FF2B5EF4-FFF2-40B4-BE49-F238E27FC236}">
                <a16:creationId xmlns:a16="http://schemas.microsoft.com/office/drawing/2014/main" id="{AE743D8C-7D60-D1FE-287C-36AD34CF0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6" name="Rectangle 5">
            <a:extLst>
              <a:ext uri="{FF2B5EF4-FFF2-40B4-BE49-F238E27FC236}">
                <a16:creationId xmlns:a16="http://schemas.microsoft.com/office/drawing/2014/main" id="{524448E4-7EC0-839F-C912-BEFCC1F2DC64}"/>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1A82A3F8-A83C-F018-AF6B-A613FF802BF8}"/>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dirty="0"/>
              <a:t>Click to edit the title</a:t>
            </a:r>
          </a:p>
        </p:txBody>
      </p:sp>
    </p:spTree>
    <p:extLst>
      <p:ext uri="{BB962C8B-B14F-4D97-AF65-F5344CB8AC3E}">
        <p14:creationId xmlns:p14="http://schemas.microsoft.com/office/powerpoint/2010/main" val="3758840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5818-40D6-A3FB-DB69-A66CD0672B35}"/>
              </a:ext>
            </a:extLst>
          </p:cNvPr>
          <p:cNvSpPr>
            <a:spLocks noGrp="1"/>
          </p:cNvSpPr>
          <p:nvPr>
            <p:ph type="title"/>
          </p:nvPr>
        </p:nvSpPr>
        <p:spPr>
          <a:xfrm>
            <a:off x="831850" y="1709739"/>
            <a:ext cx="10515600" cy="114658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1B8F56-9917-B2D3-0FEC-B33FD31B1DA7}"/>
              </a:ext>
            </a:extLst>
          </p:cNvPr>
          <p:cNvSpPr>
            <a:spLocks noGrp="1"/>
          </p:cNvSpPr>
          <p:nvPr>
            <p:ph type="body" idx="1"/>
          </p:nvPr>
        </p:nvSpPr>
        <p:spPr>
          <a:xfrm>
            <a:off x="831850" y="2958627"/>
            <a:ext cx="10515600" cy="13588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50AFF-D446-E80D-C484-81D8B9340EAC}"/>
              </a:ext>
            </a:extLst>
          </p:cNvPr>
          <p:cNvSpPr>
            <a:spLocks noGrp="1"/>
          </p:cNvSpPr>
          <p:nvPr>
            <p:ph type="dt" sz="half" idx="10"/>
          </p:nvPr>
        </p:nvSpPr>
        <p:spPr>
          <a:xfrm>
            <a:off x="500332" y="6356350"/>
            <a:ext cx="2537608" cy="365125"/>
          </a:xfrm>
        </p:spPr>
        <p:txBody>
          <a:bodyPr/>
          <a:lstStyle/>
          <a:p>
            <a:fld id="{AE6966B9-88C7-4C18-8DAE-951CE5677ADC}" type="datetime1">
              <a:rPr lang="en-US" smtClean="0"/>
              <a:t>6/3/26</a:t>
            </a:fld>
            <a:endParaRPr lang="en-US" dirty="0"/>
          </a:p>
        </p:txBody>
      </p:sp>
      <p:sp>
        <p:nvSpPr>
          <p:cNvPr id="5" name="Footer Placeholder 4">
            <a:extLst>
              <a:ext uri="{FF2B5EF4-FFF2-40B4-BE49-F238E27FC236}">
                <a16:creationId xmlns:a16="http://schemas.microsoft.com/office/drawing/2014/main" id="{0FEDF66D-594D-98A5-DC16-535095F0837C}"/>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A4E3CEB8-06F9-D976-3D0B-C8042085A8B3}"/>
              </a:ext>
            </a:extLst>
          </p:cNvPr>
          <p:cNvSpPr>
            <a:spLocks noGrp="1"/>
          </p:cNvSpPr>
          <p:nvPr>
            <p:ph type="sldNum" sz="quarter" idx="12"/>
          </p:nvPr>
        </p:nvSpPr>
        <p:spPr>
          <a:xfrm>
            <a:off x="9154060" y="6356350"/>
            <a:ext cx="2537608" cy="365125"/>
          </a:xfrm>
        </p:spPr>
        <p:txBody>
          <a:bodyPr/>
          <a:lstStyle/>
          <a:p>
            <a:fld id="{92230763-09DA-4369-B759-4F3C13DCD774}" type="slidenum">
              <a:rPr lang="en-US" smtClean="0"/>
              <a:t>‹#›</a:t>
            </a:fld>
            <a:endParaRPr lang="en-US" dirty="0"/>
          </a:p>
        </p:txBody>
      </p:sp>
      <p:pic>
        <p:nvPicPr>
          <p:cNvPr id="7" name="Picture 6">
            <a:extLst>
              <a:ext uri="{FF2B5EF4-FFF2-40B4-BE49-F238E27FC236}">
                <a16:creationId xmlns:a16="http://schemas.microsoft.com/office/drawing/2014/main" id="{A88DB70B-E377-0420-F34D-FA573770A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8" name="Rectangle 7">
            <a:extLst>
              <a:ext uri="{FF2B5EF4-FFF2-40B4-BE49-F238E27FC236}">
                <a16:creationId xmlns:a16="http://schemas.microsoft.com/office/drawing/2014/main" id="{8974ED30-27E8-FD84-0775-56DAC374886F}"/>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a:extLst>
              <a:ext uri="{FF2B5EF4-FFF2-40B4-BE49-F238E27FC236}">
                <a16:creationId xmlns:a16="http://schemas.microsoft.com/office/drawing/2014/main" id="{69D867F9-9F28-1211-0344-995D030CC14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dirty="0"/>
              <a:t>Click to edit the title</a:t>
            </a:r>
          </a:p>
        </p:txBody>
      </p:sp>
    </p:spTree>
    <p:extLst>
      <p:ext uri="{BB962C8B-B14F-4D97-AF65-F5344CB8AC3E}">
        <p14:creationId xmlns:p14="http://schemas.microsoft.com/office/powerpoint/2010/main" val="285673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6EDCC3-7D66-958B-66B8-A2D27ABF1CB6}"/>
              </a:ext>
            </a:extLst>
          </p:cNvPr>
          <p:cNvSpPr>
            <a:spLocks noGrp="1"/>
          </p:cNvSpPr>
          <p:nvPr>
            <p:ph type="dt" sz="half" idx="10"/>
          </p:nvPr>
        </p:nvSpPr>
        <p:spPr/>
        <p:txBody>
          <a:bodyPr/>
          <a:lstStyle/>
          <a:p>
            <a:fld id="{968B1CFF-4006-4E64-88B8-712B12C49315}" type="datetime1">
              <a:rPr lang="en-US" smtClean="0"/>
              <a:t>6/3/26</a:t>
            </a:fld>
            <a:endParaRPr lang="en-US" dirty="0"/>
          </a:p>
        </p:txBody>
      </p:sp>
      <p:sp>
        <p:nvSpPr>
          <p:cNvPr id="4" name="Footer Placeholder 3">
            <a:extLst>
              <a:ext uri="{FF2B5EF4-FFF2-40B4-BE49-F238E27FC236}">
                <a16:creationId xmlns:a16="http://schemas.microsoft.com/office/drawing/2014/main" id="{8A888ECB-ADE2-7478-5646-2CE8499C95E8}"/>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66B56DF6-847F-BB6A-9FAE-49A77E5AD071}"/>
              </a:ext>
            </a:extLst>
          </p:cNvPr>
          <p:cNvSpPr>
            <a:spLocks noGrp="1"/>
          </p:cNvSpPr>
          <p:nvPr>
            <p:ph type="sldNum" sz="quarter" idx="12"/>
          </p:nvPr>
        </p:nvSpPr>
        <p:spPr/>
        <p:txBody>
          <a:bodyPr/>
          <a:lstStyle/>
          <a:p>
            <a:fld id="{92230763-09DA-4369-B759-4F3C13DCD774}" type="slidenum">
              <a:rPr lang="en-US" smtClean="0"/>
              <a:pPr/>
              <a:t>‹#›</a:t>
            </a:fld>
            <a:endParaRPr lang="en-US" dirty="0"/>
          </a:p>
        </p:txBody>
      </p:sp>
      <p:sp>
        <p:nvSpPr>
          <p:cNvPr id="7" name="Text Placeholder 6">
            <a:extLst>
              <a:ext uri="{FF2B5EF4-FFF2-40B4-BE49-F238E27FC236}">
                <a16:creationId xmlns:a16="http://schemas.microsoft.com/office/drawing/2014/main" id="{86EF53E9-FEE4-CCE3-2696-CEE50B69F236}"/>
              </a:ext>
            </a:extLst>
          </p:cNvPr>
          <p:cNvSpPr>
            <a:spLocks noGrp="1"/>
          </p:cNvSpPr>
          <p:nvPr>
            <p:ph type="body" sz="quarter" idx="13" hasCustomPrompt="1"/>
          </p:nvPr>
        </p:nvSpPr>
        <p:spPr>
          <a:xfrm>
            <a:off x="438912" y="1700784"/>
            <a:ext cx="11307762" cy="4210050"/>
          </a:xfrm>
        </p:spPr>
        <p:txBody>
          <a:bodyPr/>
          <a:lstStyle>
            <a:lvl1pPr marL="0" indent="0">
              <a:buNone/>
              <a:defRPr/>
            </a:lvl1pPr>
          </a:lstStyle>
          <a:p>
            <a:pPr lvl="0"/>
            <a:r>
              <a:rPr lang="en-US" dirty="0"/>
              <a:t>Click to add Terminal Learning Objective</a:t>
            </a:r>
          </a:p>
        </p:txBody>
      </p:sp>
      <p:sp>
        <p:nvSpPr>
          <p:cNvPr id="2" name="Text Placeholder 8">
            <a:extLst>
              <a:ext uri="{FF2B5EF4-FFF2-40B4-BE49-F238E27FC236}">
                <a16:creationId xmlns:a16="http://schemas.microsoft.com/office/drawing/2014/main" id="{C64BFD35-504F-31CA-4962-2E7068BE90BC}"/>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Tree>
    <p:extLst>
      <p:ext uri="{BB962C8B-B14F-4D97-AF65-F5344CB8AC3E}">
        <p14:creationId xmlns:p14="http://schemas.microsoft.com/office/powerpoint/2010/main" val="3463453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EB7C-CB03-89A3-7B8F-653304801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A008F4-C0FE-A04F-1316-40519194783B}"/>
              </a:ext>
            </a:extLst>
          </p:cNvPr>
          <p:cNvSpPr>
            <a:spLocks noGrp="1"/>
          </p:cNvSpPr>
          <p:nvPr>
            <p:ph type="dt" sz="half" idx="10"/>
          </p:nvPr>
        </p:nvSpPr>
        <p:spPr>
          <a:xfrm>
            <a:off x="517584" y="6356350"/>
            <a:ext cx="2520355" cy="365125"/>
          </a:xfrm>
        </p:spPr>
        <p:txBody>
          <a:bodyPr/>
          <a:lstStyle/>
          <a:p>
            <a:fld id="{14723AFA-9489-4BC8-8B40-71941F7392FC}" type="datetime1">
              <a:rPr lang="en-US" smtClean="0"/>
              <a:t>6/3/26</a:t>
            </a:fld>
            <a:endParaRPr lang="en-US" dirty="0"/>
          </a:p>
        </p:txBody>
      </p:sp>
      <p:sp>
        <p:nvSpPr>
          <p:cNvPr id="4" name="Footer Placeholder 3">
            <a:extLst>
              <a:ext uri="{FF2B5EF4-FFF2-40B4-BE49-F238E27FC236}">
                <a16:creationId xmlns:a16="http://schemas.microsoft.com/office/drawing/2014/main" id="{A1D5F98F-195F-4717-2F0D-C833AEC95296}"/>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968E8BCE-F264-0A98-BF9C-3FE25038EE7E}"/>
              </a:ext>
            </a:extLst>
          </p:cNvPr>
          <p:cNvSpPr>
            <a:spLocks noGrp="1"/>
          </p:cNvSpPr>
          <p:nvPr>
            <p:ph type="sldNum" sz="quarter" idx="12"/>
          </p:nvPr>
        </p:nvSpPr>
        <p:spPr>
          <a:xfrm>
            <a:off x="9154060" y="6356350"/>
            <a:ext cx="2520356" cy="365125"/>
          </a:xfrm>
        </p:spPr>
        <p:txBody>
          <a:bodyPr/>
          <a:lstStyle/>
          <a:p>
            <a:fld id="{92230763-09DA-4369-B759-4F3C13DCD774}" type="slidenum">
              <a:rPr lang="en-US" smtClean="0"/>
              <a:t>‹#›</a:t>
            </a:fld>
            <a:endParaRPr lang="en-US" dirty="0"/>
          </a:p>
        </p:txBody>
      </p:sp>
      <p:pic>
        <p:nvPicPr>
          <p:cNvPr id="6" name="Picture 5">
            <a:extLst>
              <a:ext uri="{FF2B5EF4-FFF2-40B4-BE49-F238E27FC236}">
                <a16:creationId xmlns:a16="http://schemas.microsoft.com/office/drawing/2014/main" id="{D7D1C29D-6094-2BFD-B1E1-89617B52E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7" name="Rectangle 6">
            <a:extLst>
              <a:ext uri="{FF2B5EF4-FFF2-40B4-BE49-F238E27FC236}">
                <a16:creationId xmlns:a16="http://schemas.microsoft.com/office/drawing/2014/main" id="{E1BE6E9A-F824-49E6-8140-2AEF8F52CE5E}"/>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52E64E12-0840-99A5-D1C2-9A060240BE1E}"/>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dirty="0"/>
              <a:t>Click to edit the title</a:t>
            </a:r>
          </a:p>
        </p:txBody>
      </p:sp>
    </p:spTree>
    <p:extLst>
      <p:ext uri="{BB962C8B-B14F-4D97-AF65-F5344CB8AC3E}">
        <p14:creationId xmlns:p14="http://schemas.microsoft.com/office/powerpoint/2010/main" val="358292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Lar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2A609CC-C963-22EE-4680-2B61C50E79F0}"/>
              </a:ext>
            </a:extLst>
          </p:cNvPr>
          <p:cNvSpPr>
            <a:spLocks noGrp="1"/>
          </p:cNvSpPr>
          <p:nvPr>
            <p:ph type="dt" sz="half" idx="10"/>
          </p:nvPr>
        </p:nvSpPr>
        <p:spPr>
          <a:xfrm>
            <a:off x="503208" y="6356350"/>
            <a:ext cx="2534732" cy="365125"/>
          </a:xfrm>
        </p:spPr>
        <p:txBody>
          <a:bodyPr/>
          <a:lstStyle/>
          <a:p>
            <a:fld id="{CDF17356-DDAC-463D-8164-4E35BD9B730E}" type="datetime1">
              <a:rPr lang="en-US" smtClean="0"/>
              <a:t>6/3/26</a:t>
            </a:fld>
            <a:endParaRPr lang="en-US" dirty="0"/>
          </a:p>
        </p:txBody>
      </p:sp>
      <p:sp>
        <p:nvSpPr>
          <p:cNvPr id="6" name="Footer Placeholder 5">
            <a:extLst>
              <a:ext uri="{FF2B5EF4-FFF2-40B4-BE49-F238E27FC236}">
                <a16:creationId xmlns:a16="http://schemas.microsoft.com/office/drawing/2014/main" id="{A36FDB8B-8907-0CA3-4AEF-7BC5E2ABE349}"/>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D2285658-A443-8E24-41A7-00C6F4B0A145}"/>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8" name="Text Placeholder 7">
            <a:extLst>
              <a:ext uri="{FF2B5EF4-FFF2-40B4-BE49-F238E27FC236}">
                <a16:creationId xmlns:a16="http://schemas.microsoft.com/office/drawing/2014/main" id="{09A8B1F3-66ED-3D40-61F2-9193BE944B5A}"/>
              </a:ext>
            </a:extLst>
          </p:cNvPr>
          <p:cNvSpPr>
            <a:spLocks noGrp="1"/>
          </p:cNvSpPr>
          <p:nvPr>
            <p:ph type="body" sz="quarter" idx="13"/>
          </p:nvPr>
        </p:nvSpPr>
        <p:spPr>
          <a:xfrm>
            <a:off x="438912" y="1700784"/>
            <a:ext cx="353539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a:extLst>
              <a:ext uri="{FF2B5EF4-FFF2-40B4-BE49-F238E27FC236}">
                <a16:creationId xmlns:a16="http://schemas.microsoft.com/office/drawing/2014/main" id="{E58856A6-5826-A0EF-4451-6DF69A4D193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12" name="Picture Placeholder 11">
            <a:extLst>
              <a:ext uri="{FF2B5EF4-FFF2-40B4-BE49-F238E27FC236}">
                <a16:creationId xmlns:a16="http://schemas.microsoft.com/office/drawing/2014/main" id="{3CFCD236-ACBA-1BAA-C05A-0D88AD70ABCD}"/>
              </a:ext>
            </a:extLst>
          </p:cNvPr>
          <p:cNvSpPr>
            <a:spLocks noGrp="1"/>
          </p:cNvSpPr>
          <p:nvPr>
            <p:ph type="pic" sz="quarter" idx="16" hasCustomPrompt="1"/>
          </p:nvPr>
        </p:nvSpPr>
        <p:spPr>
          <a:xfrm>
            <a:off x="4443984" y="1700784"/>
            <a:ext cx="73152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3" name="Text Placeholder 10">
            <a:extLst>
              <a:ext uri="{FF2B5EF4-FFF2-40B4-BE49-F238E27FC236}">
                <a16:creationId xmlns:a16="http://schemas.microsoft.com/office/drawing/2014/main" id="{C953263A-4639-84C0-C3D8-4E58FC26278F}"/>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144009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Righ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5394960" cy="4343400"/>
          </a:xfrm>
        </p:spPr>
        <p:txBody>
          <a:bodyPr/>
          <a:lstStyle>
            <a:lvl1pPr marL="228600" indent="-228600">
              <a:buFont typeface="Arial" panose="020B0604020202020204" pitchFamily="34" charset="0"/>
              <a:buChar char="•"/>
              <a:defRPr/>
            </a:lvl1pPr>
          </a:lstStyle>
          <a:p>
            <a:pPr lvl="0"/>
            <a:r>
              <a:rPr lang="en-US" dirty="0"/>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6/3/26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2" name="Picture Placeholder 11">
            <a:extLst>
              <a:ext uri="{FF2B5EF4-FFF2-40B4-BE49-F238E27FC236}">
                <a16:creationId xmlns:a16="http://schemas.microsoft.com/office/drawing/2014/main" id="{0C6A323F-73F7-2304-DE07-5C77F5C9555A}"/>
              </a:ext>
            </a:extLst>
          </p:cNvPr>
          <p:cNvSpPr>
            <a:spLocks noGrp="1"/>
          </p:cNvSpPr>
          <p:nvPr>
            <p:ph type="pic" sz="quarter" idx="16" hasCustomPrompt="1"/>
          </p:nvPr>
        </p:nvSpPr>
        <p:spPr>
          <a:xfrm>
            <a:off x="6272784" y="1700784"/>
            <a:ext cx="54864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B04871BA-F9AE-CDC7-52A3-EC1A2A23390C}"/>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174162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ize Graphic Medi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11319278" cy="867318"/>
          </a:xfrm>
        </p:spPr>
        <p:txBody>
          <a:bodyPr/>
          <a:lstStyle>
            <a:lvl1pPr marL="0" indent="0">
              <a:buNone/>
              <a:defRPr/>
            </a:lvl1pPr>
          </a:lstStyle>
          <a:p>
            <a:pPr lvl="0"/>
            <a:r>
              <a:rPr lang="en-US" dirty="0"/>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6/3/26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2" name="Picture Placeholder 11">
            <a:extLst>
              <a:ext uri="{FF2B5EF4-FFF2-40B4-BE49-F238E27FC236}">
                <a16:creationId xmlns:a16="http://schemas.microsoft.com/office/drawing/2014/main" id="{7264DBBB-5B10-087E-7120-3238DBAD09B1}"/>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Text Placeholder 10">
            <a:extLst>
              <a:ext uri="{FF2B5EF4-FFF2-40B4-BE49-F238E27FC236}">
                <a16:creationId xmlns:a16="http://schemas.microsoft.com/office/drawing/2014/main" id="{A0ACEA95-F3DF-8618-38A4-BFA3ACCA4783}"/>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5741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ize Graph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6/3/26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2" name="Picture Placeholder 11">
            <a:extLst>
              <a:ext uri="{FF2B5EF4-FFF2-40B4-BE49-F238E27FC236}">
                <a16:creationId xmlns:a16="http://schemas.microsoft.com/office/drawing/2014/main" id="{D060EBA4-132C-A7E3-A83E-DE265CBC4C7C}"/>
              </a:ext>
            </a:extLst>
          </p:cNvPr>
          <p:cNvSpPr>
            <a:spLocks noGrp="1"/>
          </p:cNvSpPr>
          <p:nvPr>
            <p:ph type="pic" sz="quarter" idx="16" hasCustomPrompt="1"/>
          </p:nvPr>
        </p:nvSpPr>
        <p:spPr>
          <a:xfrm>
            <a:off x="438912" y="1700784"/>
            <a:ext cx="11320272"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8F23B25E-A73A-421A-2456-26F4525F0424}"/>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114838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4BA3AC7C-F021-5DC7-91AC-747679518336}"/>
              </a:ext>
            </a:extLst>
          </p:cNvPr>
          <p:cNvSpPr>
            <a:spLocks noGrp="1"/>
          </p:cNvSpPr>
          <p:nvPr>
            <p:ph type="pic" sz="quarter" idx="16" hasCustomPrompt="1"/>
          </p:nvPr>
        </p:nvSpPr>
        <p:spPr>
          <a:xfrm>
            <a:off x="438912"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3" name="Picture Placeholder 11">
            <a:extLst>
              <a:ext uri="{FF2B5EF4-FFF2-40B4-BE49-F238E27FC236}">
                <a16:creationId xmlns:a16="http://schemas.microsoft.com/office/drawing/2014/main" id="{F5FAE5D9-AA18-3DE7-EBB5-0870BE6D321F}"/>
              </a:ext>
            </a:extLst>
          </p:cNvPr>
          <p:cNvSpPr>
            <a:spLocks noGrp="1"/>
          </p:cNvSpPr>
          <p:nvPr>
            <p:ph type="pic" sz="quarter" idx="17" hasCustomPrompt="1"/>
          </p:nvPr>
        </p:nvSpPr>
        <p:spPr>
          <a:xfrm>
            <a:off x="4489318"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755D38E3-A57E-BFBC-1216-21185E38651F}"/>
              </a:ext>
            </a:extLst>
          </p:cNvPr>
          <p:cNvSpPr>
            <a:spLocks noGrp="1"/>
          </p:cNvSpPr>
          <p:nvPr>
            <p:ph type="pic" sz="quarter" idx="18" hasCustomPrompt="1"/>
          </p:nvPr>
        </p:nvSpPr>
        <p:spPr>
          <a:xfrm>
            <a:off x="8560574"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CDD10D4F-493F-A155-DC43-64BA3A71A1A3}"/>
              </a:ext>
            </a:extLst>
          </p:cNvPr>
          <p:cNvSpPr>
            <a:spLocks noGrp="1"/>
          </p:cNvSpPr>
          <p:nvPr>
            <p:ph type="pic" sz="quarter" idx="19" hasCustomPrompt="1"/>
          </p:nvPr>
        </p:nvSpPr>
        <p:spPr>
          <a:xfrm>
            <a:off x="438912"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37319367-0AB0-B3CF-E362-0C3BCA9D0980}"/>
              </a:ext>
            </a:extLst>
          </p:cNvPr>
          <p:cNvSpPr>
            <a:spLocks noGrp="1"/>
          </p:cNvSpPr>
          <p:nvPr>
            <p:ph type="pic" sz="quarter" idx="20" hasCustomPrompt="1"/>
          </p:nvPr>
        </p:nvSpPr>
        <p:spPr>
          <a:xfrm>
            <a:off x="4489318"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1" name="Picture Placeholder 11">
            <a:extLst>
              <a:ext uri="{FF2B5EF4-FFF2-40B4-BE49-F238E27FC236}">
                <a16:creationId xmlns:a16="http://schemas.microsoft.com/office/drawing/2014/main" id="{9C492700-2D46-62A0-C52A-99FF4C302B4A}"/>
              </a:ext>
            </a:extLst>
          </p:cNvPr>
          <p:cNvSpPr>
            <a:spLocks noGrp="1"/>
          </p:cNvSpPr>
          <p:nvPr>
            <p:ph type="pic" sz="quarter" idx="21" hasCustomPrompt="1"/>
          </p:nvPr>
        </p:nvSpPr>
        <p:spPr>
          <a:xfrm>
            <a:off x="8558784"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6/3/26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13" name="Text Placeholder 10">
            <a:extLst>
              <a:ext uri="{FF2B5EF4-FFF2-40B4-BE49-F238E27FC236}">
                <a16:creationId xmlns:a16="http://schemas.microsoft.com/office/drawing/2014/main" id="{51D4AFA2-B314-C1A8-0466-79B46D922AA1}"/>
              </a:ext>
            </a:extLst>
          </p:cNvPr>
          <p:cNvSpPr>
            <a:spLocks noGrp="1"/>
          </p:cNvSpPr>
          <p:nvPr>
            <p:ph type="body" sz="quarter" idx="22"/>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425268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Graphics">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F2889C3B-B742-4D9F-B0D9-B6931E6CFDEA}"/>
              </a:ext>
            </a:extLst>
          </p:cNvPr>
          <p:cNvSpPr>
            <a:spLocks noGrp="1"/>
          </p:cNvSpPr>
          <p:nvPr>
            <p:ph type="pic" sz="quarter" idx="16" hasCustomPrompt="1"/>
          </p:nvPr>
        </p:nvSpPr>
        <p:spPr>
          <a:xfrm>
            <a:off x="2507887"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F03A14BD-9FE4-6B90-DC2E-5DC92DED051F}"/>
              </a:ext>
            </a:extLst>
          </p:cNvPr>
          <p:cNvSpPr>
            <a:spLocks noGrp="1"/>
          </p:cNvSpPr>
          <p:nvPr>
            <p:ph type="pic" sz="quarter" idx="17" hasCustomPrompt="1"/>
          </p:nvPr>
        </p:nvSpPr>
        <p:spPr>
          <a:xfrm>
            <a:off x="6483713"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E13677E4-98E5-29D0-655F-912AA17D9D0C}"/>
              </a:ext>
            </a:extLst>
          </p:cNvPr>
          <p:cNvSpPr>
            <a:spLocks noGrp="1"/>
          </p:cNvSpPr>
          <p:nvPr>
            <p:ph type="pic" sz="quarter" idx="18" hasCustomPrompt="1"/>
          </p:nvPr>
        </p:nvSpPr>
        <p:spPr>
          <a:xfrm>
            <a:off x="2507887" y="3981211"/>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940365A4-E37E-EED9-7E38-B48320842236}"/>
              </a:ext>
            </a:extLst>
          </p:cNvPr>
          <p:cNvSpPr>
            <a:spLocks noGrp="1"/>
          </p:cNvSpPr>
          <p:nvPr>
            <p:ph type="pic" sz="quarter" idx="19" hasCustomPrompt="1"/>
          </p:nvPr>
        </p:nvSpPr>
        <p:spPr>
          <a:xfrm>
            <a:off x="6483713" y="3977640"/>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userDrawn="1">
            <p:ph type="dt" sz="half" idx="10"/>
          </p:nvPr>
        </p:nvSpPr>
        <p:spPr>
          <a:xfrm>
            <a:off x="461738" y="6356350"/>
            <a:ext cx="2576201" cy="365125"/>
          </a:xfrm>
        </p:spPr>
        <p:txBody>
          <a:bodyPr/>
          <a:lstStyle/>
          <a:p>
            <a:fld id="{8CD541F0-25FC-4FBF-9272-63B1092686D5}" type="datetime1">
              <a:rPr lang="en-US" smtClean="0"/>
              <a:t>6/3/26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userDrawn="1">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userDrawn="1">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userDrawn="1">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2" name="Text Placeholder 10">
            <a:extLst>
              <a:ext uri="{FF2B5EF4-FFF2-40B4-BE49-F238E27FC236}">
                <a16:creationId xmlns:a16="http://schemas.microsoft.com/office/drawing/2014/main" id="{58A91402-2CF8-7C7E-7C45-A0B8A97C1428}"/>
              </a:ext>
            </a:extLst>
          </p:cNvPr>
          <p:cNvSpPr>
            <a:spLocks noGrp="1"/>
          </p:cNvSpPr>
          <p:nvPr>
            <p:ph type="body" sz="quarter" idx="20"/>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12463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6/3/26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76201"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dirty="0"/>
              <a:t>Click to edit the title</a:t>
            </a:r>
          </a:p>
        </p:txBody>
      </p:sp>
      <p:sp>
        <p:nvSpPr>
          <p:cNvPr id="3" name="Content Placeholder 2">
            <a:extLst>
              <a:ext uri="{FF2B5EF4-FFF2-40B4-BE49-F238E27FC236}">
                <a16:creationId xmlns:a16="http://schemas.microsoft.com/office/drawing/2014/main" id="{6A51D40A-9851-2740-4D12-B8C0A7D47CBB}"/>
              </a:ext>
            </a:extLst>
          </p:cNvPr>
          <p:cNvSpPr>
            <a:spLocks noGrp="1"/>
          </p:cNvSpPr>
          <p:nvPr>
            <p:ph sz="half" idx="1" hasCustomPrompt="1"/>
          </p:nvPr>
        </p:nvSpPr>
        <p:spPr>
          <a:xfrm>
            <a:off x="438912" y="1700784"/>
            <a:ext cx="11319278" cy="984050"/>
          </a:xfrm>
        </p:spPr>
        <p:txBody>
          <a:bodyPr/>
          <a:lstStyle>
            <a:lvl1pPr marL="0" indent="0">
              <a:buNone/>
              <a:defRPr/>
            </a:lvl1pPr>
          </a:lstStyle>
          <a:p>
            <a:pPr lvl="0"/>
            <a:r>
              <a:rPr lang="en-US" dirty="0"/>
              <a:t>Click to edit text</a:t>
            </a:r>
          </a:p>
        </p:txBody>
      </p:sp>
      <p:sp>
        <p:nvSpPr>
          <p:cNvPr id="11" name="Text Placeholder 10">
            <a:extLst>
              <a:ext uri="{FF2B5EF4-FFF2-40B4-BE49-F238E27FC236}">
                <a16:creationId xmlns:a16="http://schemas.microsoft.com/office/drawing/2014/main" id="{95804877-C65A-0223-EC50-2070B3C69F75}"/>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302582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2A39"/>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5868D6-D39F-CA01-4EB2-895BBAB6D437}"/>
              </a:ext>
            </a:extLst>
          </p:cNvPr>
          <p:cNvSpPr/>
          <p:nvPr userDrawn="1"/>
        </p:nvSpPr>
        <p:spPr>
          <a:xfrm>
            <a:off x="254524" y="473647"/>
            <a:ext cx="11937476" cy="1112748"/>
          </a:xfrm>
          <a:prstGeom prst="rect">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CEA1B29-24AE-4195-50FB-CDC596FF609F}"/>
              </a:ext>
            </a:extLst>
          </p:cNvPr>
          <p:cNvSpPr>
            <a:spLocks noGrp="1"/>
          </p:cNvSpPr>
          <p:nvPr>
            <p:ph type="title"/>
          </p:nvPr>
        </p:nvSpPr>
        <p:spPr>
          <a:xfrm>
            <a:off x="838200" y="1605257"/>
            <a:ext cx="10515600" cy="8132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36BA9D-A6AC-6197-4868-2540E38CF1AD}"/>
              </a:ext>
            </a:extLst>
          </p:cNvPr>
          <p:cNvSpPr>
            <a:spLocks noGrp="1"/>
          </p:cNvSpPr>
          <p:nvPr>
            <p:ph type="body" idx="1"/>
          </p:nvPr>
        </p:nvSpPr>
        <p:spPr>
          <a:xfrm>
            <a:off x="838200" y="2410041"/>
            <a:ext cx="10515600" cy="18696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012814-4CE2-89E3-5ED5-7B9D27F78916}"/>
              </a:ext>
            </a:extLst>
          </p:cNvPr>
          <p:cNvSpPr>
            <a:spLocks noGrp="1"/>
          </p:cNvSpPr>
          <p:nvPr>
            <p:ph type="dt" sz="half" idx="2"/>
          </p:nvPr>
        </p:nvSpPr>
        <p:spPr>
          <a:xfrm>
            <a:off x="29474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968B1CFF-4006-4E64-88B8-712B12C49315}" type="datetime1">
              <a:rPr lang="en-US" smtClean="0"/>
              <a:t>6/3/26</a:t>
            </a:fld>
            <a:endParaRPr lang="en-US" dirty="0"/>
          </a:p>
        </p:txBody>
      </p:sp>
      <p:sp>
        <p:nvSpPr>
          <p:cNvPr id="5" name="Footer Placeholder 4">
            <a:extLst>
              <a:ext uri="{FF2B5EF4-FFF2-40B4-BE49-F238E27FC236}">
                <a16:creationId xmlns:a16="http://schemas.microsoft.com/office/drawing/2014/main" id="{4A810F17-A592-86E5-2433-E7CD7AE1D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UNCLASSIFIED</a:t>
            </a:r>
          </a:p>
        </p:txBody>
      </p:sp>
      <p:sp>
        <p:nvSpPr>
          <p:cNvPr id="6" name="Slide Number Placeholder 5">
            <a:extLst>
              <a:ext uri="{FF2B5EF4-FFF2-40B4-BE49-F238E27FC236}">
                <a16:creationId xmlns:a16="http://schemas.microsoft.com/office/drawing/2014/main" id="{40D5CC12-707E-63AC-6E17-138B36B0FA57}"/>
              </a:ext>
            </a:extLst>
          </p:cNvPr>
          <p:cNvSpPr>
            <a:spLocks noGrp="1"/>
          </p:cNvSpPr>
          <p:nvPr>
            <p:ph type="sldNum" sz="quarter" idx="4"/>
          </p:nvPr>
        </p:nvSpPr>
        <p:spPr>
          <a:xfrm>
            <a:off x="915406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92230763-09DA-4369-B759-4F3C13DCD774}" type="slidenum">
              <a:rPr lang="en-US" smtClean="0"/>
              <a:pPr/>
              <a:t>‹#›</a:t>
            </a:fld>
            <a:endParaRPr lang="en-US" dirty="0"/>
          </a:p>
        </p:txBody>
      </p:sp>
      <p:sp>
        <p:nvSpPr>
          <p:cNvPr id="8" name="Rectangle 7">
            <a:extLst>
              <a:ext uri="{FF2B5EF4-FFF2-40B4-BE49-F238E27FC236}">
                <a16:creationId xmlns:a16="http://schemas.microsoft.com/office/drawing/2014/main" id="{285BEA99-8376-A80F-9D37-699B6FF68BC0}"/>
              </a:ext>
            </a:extLst>
          </p:cNvPr>
          <p:cNvSpPr/>
          <p:nvPr userDrawn="1"/>
        </p:nvSpPr>
        <p:spPr>
          <a:xfrm>
            <a:off x="-11332" y="-12274"/>
            <a:ext cx="12203331" cy="1235318"/>
          </a:xfrm>
          <a:prstGeom prst="rect">
            <a:avLst/>
          </a:prstGeom>
          <a:solidFill>
            <a:srgbClr val="797979">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B319094-C1BA-5926-918D-21D3BD2B287C}"/>
              </a:ext>
            </a:extLst>
          </p:cNvPr>
          <p:cNvSpPr/>
          <p:nvPr userDrawn="1"/>
        </p:nvSpPr>
        <p:spPr>
          <a:xfrm>
            <a:off x="-15498" y="256741"/>
            <a:ext cx="11978898" cy="1235318"/>
          </a:xfrm>
          <a:prstGeom prst="rect">
            <a:avLst/>
          </a:prstGeom>
          <a:solidFill>
            <a:srgbClr val="E8B00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0CC1350-E294-CCE7-973E-6DC43EC27141}"/>
              </a:ext>
            </a:extLst>
          </p:cNvPr>
          <p:cNvSpPr/>
          <p:nvPr userDrawn="1"/>
        </p:nvSpPr>
        <p:spPr>
          <a:xfrm>
            <a:off x="183552" y="447039"/>
            <a:ext cx="12008448" cy="1149199"/>
          </a:xfrm>
          <a:prstGeom prst="rect">
            <a:avLst/>
          </a:prstGeom>
          <a:solidFill>
            <a:srgbClr val="022A3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8" name="Freeform: Shape 15">
            <a:extLst>
              <a:ext uri="{FF2B5EF4-FFF2-40B4-BE49-F238E27FC236}">
                <a16:creationId xmlns:a16="http://schemas.microsoft.com/office/drawing/2014/main" id="{E17C79A1-B8C4-1BB3-FCBF-71ECC1EC2121}"/>
              </a:ext>
            </a:extLst>
          </p:cNvPr>
          <p:cNvSpPr/>
          <p:nvPr userDrawn="1"/>
        </p:nvSpPr>
        <p:spPr>
          <a:xfrm>
            <a:off x="10648950" y="652377"/>
            <a:ext cx="1539875"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875" h="758825">
                <a:moveTo>
                  <a:pt x="1539875" y="6350"/>
                </a:moveTo>
                <a:lnTo>
                  <a:pt x="1539875" y="758825"/>
                </a:lnTo>
                <a:lnTo>
                  <a:pt x="0" y="752475"/>
                </a:lnTo>
                <a:lnTo>
                  <a:pt x="301625" y="0"/>
                </a:lnTo>
                <a:lnTo>
                  <a:pt x="1539875" y="635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descr="Logo&#10;&#10;Description automatically generated">
            <a:extLst>
              <a:ext uri="{FF2B5EF4-FFF2-40B4-BE49-F238E27FC236}">
                <a16:creationId xmlns:a16="http://schemas.microsoft.com/office/drawing/2014/main" id="{51A2F825-F675-EBD9-1D05-3790DCE118EF}"/>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1117603" y="579437"/>
            <a:ext cx="819873" cy="819873"/>
          </a:xfrm>
          <a:prstGeom prst="rect">
            <a:avLst/>
          </a:prstGeom>
          <a:effectLst/>
        </p:spPr>
      </p:pic>
      <p:sp>
        <p:nvSpPr>
          <p:cNvPr id="21" name="Freeform: Shape 16">
            <a:extLst>
              <a:ext uri="{FF2B5EF4-FFF2-40B4-BE49-F238E27FC236}">
                <a16:creationId xmlns:a16="http://schemas.microsoft.com/office/drawing/2014/main" id="{9202FFDF-5658-FC8C-F932-9E5149D42D45}"/>
              </a:ext>
            </a:extLst>
          </p:cNvPr>
          <p:cNvSpPr/>
          <p:nvPr userDrawn="1"/>
        </p:nvSpPr>
        <p:spPr>
          <a:xfrm>
            <a:off x="10274302" y="652377"/>
            <a:ext cx="609600"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758825">
                <a:moveTo>
                  <a:pt x="609600" y="0"/>
                </a:moveTo>
                <a:lnTo>
                  <a:pt x="314325" y="755650"/>
                </a:lnTo>
                <a:lnTo>
                  <a:pt x="0" y="758825"/>
                </a:lnTo>
                <a:lnTo>
                  <a:pt x="317500" y="0"/>
                </a:lnTo>
                <a:lnTo>
                  <a:pt x="609600"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Freeform: Shape 19">
            <a:extLst>
              <a:ext uri="{FF2B5EF4-FFF2-40B4-BE49-F238E27FC236}">
                <a16:creationId xmlns:a16="http://schemas.microsoft.com/office/drawing/2014/main" id="{3612E42F-61B8-8B90-B82F-9E629F7259AA}"/>
              </a:ext>
            </a:extLst>
          </p:cNvPr>
          <p:cNvSpPr/>
          <p:nvPr userDrawn="1"/>
        </p:nvSpPr>
        <p:spPr>
          <a:xfrm>
            <a:off x="10058402" y="652378"/>
            <a:ext cx="473073" cy="666661"/>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425450 w 609600"/>
              <a:gd name="connsiteY3" fmla="*/ 0 h 758825"/>
              <a:gd name="connsiteX4" fmla="*/ 609600 w 609600"/>
              <a:gd name="connsiteY4" fmla="*/ 0 h 758825"/>
              <a:gd name="connsiteX0" fmla="*/ 444500 w 444500"/>
              <a:gd name="connsiteY0" fmla="*/ 0 h 755650"/>
              <a:gd name="connsiteX1" fmla="*/ 149225 w 444500"/>
              <a:gd name="connsiteY1" fmla="*/ 755650 h 755650"/>
              <a:gd name="connsiteX2" fmla="*/ 0 w 444500"/>
              <a:gd name="connsiteY2" fmla="*/ 752475 h 755650"/>
              <a:gd name="connsiteX3" fmla="*/ 260350 w 444500"/>
              <a:gd name="connsiteY3" fmla="*/ 0 h 755650"/>
              <a:gd name="connsiteX4" fmla="*/ 444500 w 444500"/>
              <a:gd name="connsiteY4" fmla="*/ 0 h 755650"/>
              <a:gd name="connsiteX0" fmla="*/ 444500 w 444500"/>
              <a:gd name="connsiteY0" fmla="*/ 0 h 755650"/>
              <a:gd name="connsiteX1" fmla="*/ 149225 w 444500"/>
              <a:gd name="connsiteY1" fmla="*/ 755650 h 755650"/>
              <a:gd name="connsiteX2" fmla="*/ 0 w 444500"/>
              <a:gd name="connsiteY2" fmla="*/ 752475 h 755650"/>
              <a:gd name="connsiteX3" fmla="*/ 307975 w 444500"/>
              <a:gd name="connsiteY3" fmla="*/ 0 h 755650"/>
              <a:gd name="connsiteX4" fmla="*/ 444500 w 444500"/>
              <a:gd name="connsiteY4" fmla="*/ 0 h 755650"/>
              <a:gd name="connsiteX0" fmla="*/ 441325 w 441325"/>
              <a:gd name="connsiteY0" fmla="*/ 0 h 758825"/>
              <a:gd name="connsiteX1" fmla="*/ 146050 w 441325"/>
              <a:gd name="connsiteY1" fmla="*/ 755650 h 758825"/>
              <a:gd name="connsiteX2" fmla="*/ 0 w 441325"/>
              <a:gd name="connsiteY2" fmla="*/ 758825 h 758825"/>
              <a:gd name="connsiteX3" fmla="*/ 304800 w 441325"/>
              <a:gd name="connsiteY3" fmla="*/ 0 h 758825"/>
              <a:gd name="connsiteX4" fmla="*/ 441325 w 441325"/>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25" h="758825">
                <a:moveTo>
                  <a:pt x="441325" y="0"/>
                </a:moveTo>
                <a:lnTo>
                  <a:pt x="146050" y="755650"/>
                </a:lnTo>
                <a:lnTo>
                  <a:pt x="0" y="758825"/>
                </a:lnTo>
                <a:lnTo>
                  <a:pt x="304800" y="0"/>
                </a:lnTo>
                <a:lnTo>
                  <a:pt x="441325"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Action Button: Blank 8">
            <a:hlinkClick r:id="" action="ppaction://hlinkshowjump?jump=lastslide" highlightClick="1"/>
            <a:extLst>
              <a:ext uri="{FF2B5EF4-FFF2-40B4-BE49-F238E27FC236}">
                <a16:creationId xmlns:a16="http://schemas.microsoft.com/office/drawing/2014/main" id="{AB939B98-B436-44C0-5D67-0CDE1B7A8B2E}"/>
              </a:ext>
            </a:extLst>
          </p:cNvPr>
          <p:cNvSpPr/>
          <p:nvPr userDrawn="1"/>
        </p:nvSpPr>
        <p:spPr>
          <a:xfrm>
            <a:off x="11215269" y="247019"/>
            <a:ext cx="752343" cy="218166"/>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100" dirty="0"/>
              <a:t>Glossary</a:t>
            </a:r>
          </a:p>
        </p:txBody>
      </p:sp>
      <p:pic>
        <p:nvPicPr>
          <p:cNvPr id="24" name="Picture 23" descr="Total Sailor Fit to Fight logo. Warrior Toughness logo. Mind, body, spirit.">
            <a:extLst>
              <a:ext uri="{FF2B5EF4-FFF2-40B4-BE49-F238E27FC236}">
                <a16:creationId xmlns:a16="http://schemas.microsoft.com/office/drawing/2014/main" id="{13335DAF-5914-6119-81BE-3294F4C3F919}"/>
              </a:ext>
            </a:extLst>
          </p:cNvPr>
          <p:cNvPicPr>
            <a:picLocks noChangeAspect="1"/>
          </p:cNvPicPr>
          <p:nvPr userDrawn="1"/>
        </p:nvPicPr>
        <p:blipFill>
          <a:blip r:embed="rId23"/>
          <a:stretch>
            <a:fillRect/>
          </a:stretch>
        </p:blipFill>
        <p:spPr>
          <a:xfrm>
            <a:off x="213995" y="480388"/>
            <a:ext cx="1746885" cy="1116220"/>
          </a:xfrm>
          <a:prstGeom prst="rect">
            <a:avLst/>
          </a:prstGeom>
        </p:spPr>
      </p:pic>
    </p:spTree>
    <p:extLst>
      <p:ext uri="{BB962C8B-B14F-4D97-AF65-F5344CB8AC3E}">
        <p14:creationId xmlns:p14="http://schemas.microsoft.com/office/powerpoint/2010/main" val="3736831245"/>
      </p:ext>
    </p:extLst>
  </p:cSld>
  <p:clrMap bg1="dk1" tx1="lt1" bg2="dk2" tx2="lt2" accent1="accent1" accent2="accent2" accent3="accent3" accent4="accent4" accent5="accent5" accent6="accent6" hlink="hlink" folHlink="folHlink"/>
  <p:sldLayoutIdLst>
    <p:sldLayoutId id="2147483679" r:id="rId1"/>
    <p:sldLayoutId id="2147483705" r:id="rId2"/>
    <p:sldLayoutId id="2147483687" r:id="rId3"/>
    <p:sldLayoutId id="2147483692" r:id="rId4"/>
    <p:sldLayoutId id="2147483706" r:id="rId5"/>
    <p:sldLayoutId id="2147483707" r:id="rId6"/>
    <p:sldLayoutId id="2147483708" r:id="rId7"/>
    <p:sldLayoutId id="2147483710" r:id="rId8"/>
    <p:sldLayoutId id="2147483709" r:id="rId9"/>
    <p:sldLayoutId id="2147483685" r:id="rId10"/>
    <p:sldLayoutId id="2147483697" r:id="rId11"/>
    <p:sldLayoutId id="2147483704" r:id="rId12"/>
    <p:sldLayoutId id="2147483701" r:id="rId13"/>
    <p:sldLayoutId id="2147483699" r:id="rId14"/>
    <p:sldLayoutId id="2147483711" r:id="rId15"/>
    <p:sldLayoutId id="2147483702" r:id="rId16"/>
    <p:sldLayoutId id="2147483694" r:id="rId17"/>
    <p:sldLayoutId id="2147483695" r:id="rId18"/>
    <p:sldLayoutId id="2147483681" r:id="rId19"/>
    <p:sldLayoutId id="2147483684" r:id="rId20"/>
  </p:sldLayoutIdLst>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07" userDrawn="1">
          <p15:clr>
            <a:srgbClr val="F26B43"/>
          </p15:clr>
        </p15:guide>
        <p15:guide id="2" pos="74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vidshub.net/video/1009131"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njaes.rutgers.edu/sshw/workbook/03_Put_Your_Mind_to_It.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urldefense.us/v3/__https:/www.mynavyhr.navy.mil/Support-Services/Culture-Resilience/Warrior-Toughness/__;!!DJ_L93zn18-Ojg!k6WNEE53eJcX8qQtlntn2G8TYBjeXuqUY5zsYrtZh2TMWk2Zx4gkmRoH19LGRYEoETaEinj0szwQSgDZ31nZ4aE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8F59CB-A071-EF70-B797-3B05DC381B8D}"/>
              </a:ext>
            </a:extLst>
          </p:cNvPr>
          <p:cNvSpPr>
            <a:spLocks noGrp="1"/>
          </p:cNvSpPr>
          <p:nvPr>
            <p:ph type="ctrTitle"/>
          </p:nvPr>
        </p:nvSpPr>
        <p:spPr>
          <a:xfrm>
            <a:off x="0" y="-1275809"/>
            <a:ext cx="2157274" cy="1275809"/>
          </a:xfrm>
        </p:spPr>
        <p:txBody>
          <a:bodyPr vert="horz" lIns="91440" tIns="45720" rIns="91440" bIns="45720" rtlCol="0" anchor="b">
            <a:normAutofit/>
          </a:bodyPr>
          <a:lstStyle/>
          <a:p>
            <a:r>
              <a:rPr lang="en-US" sz="1200" dirty="0">
                <a:solidFill>
                  <a:srgbClr val="012A39"/>
                </a:solidFill>
              </a:rPr>
              <a:t>Welcome</a:t>
            </a:r>
          </a:p>
        </p:txBody>
      </p:sp>
      <p:pic>
        <p:nvPicPr>
          <p:cNvPr id="7" name="Picture 6" descr="Warrior Touchness logo. Mind, body, spirit.">
            <a:extLst>
              <a:ext uri="{FF2B5EF4-FFF2-40B4-BE49-F238E27FC236}">
                <a16:creationId xmlns:a16="http://schemas.microsoft.com/office/drawing/2014/main" id="{71857017-E28F-F9BD-8BDB-61139D44A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247" y="855354"/>
            <a:ext cx="5635507" cy="5635507"/>
          </a:xfrm>
          <a:prstGeom prst="rect">
            <a:avLst/>
          </a:prstGeom>
          <a:effectLst>
            <a:outerShdw blurRad="177800" dist="114300" dir="2700000" algn="tl" rotWithShape="0">
              <a:prstClr val="black">
                <a:alpha val="40000"/>
              </a:prstClr>
            </a:outerShdw>
          </a:effectLst>
        </p:spPr>
      </p:pic>
      <p:sp>
        <p:nvSpPr>
          <p:cNvPr id="8" name="Text Placeholder 3">
            <a:extLst>
              <a:ext uri="{FF2B5EF4-FFF2-40B4-BE49-F238E27FC236}">
                <a16:creationId xmlns:a16="http://schemas.microsoft.com/office/drawing/2014/main" id="{577CA81F-D9F6-4F87-70CB-684C3EBC0981}"/>
              </a:ext>
              <a:ext uri="{C183D7F6-B498-43B3-948B-1728B52AA6E4}">
                <adec:decorative xmlns:adec="http://schemas.microsoft.com/office/drawing/2017/decorative" val="1"/>
              </a:ext>
            </a:extLst>
          </p:cNvPr>
          <p:cNvSpPr txBox="1">
            <a:spLocks/>
          </p:cNvSpPr>
          <p:nvPr/>
        </p:nvSpPr>
        <p:spPr>
          <a:xfrm>
            <a:off x="65314" y="250480"/>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pPr algn="ctr">
              <a:spcBef>
                <a:spcPts val="1000"/>
              </a:spcBef>
              <a:buFont typeface="Arial" panose="020B0604020202020204" pitchFamily="34" charset="0"/>
              <a:buNone/>
              <a:defRPr/>
            </a:pPr>
            <a:r>
              <a:rPr lang="en-US" sz="1200" b="1">
                <a:solidFill>
                  <a:srgbClr val="00293A"/>
                </a:solidFill>
                <a:ea typeface="+mn-ea"/>
              </a:rPr>
              <a:t>Welcome</a:t>
            </a:r>
            <a:endParaRPr lang="en-US" sz="1200" b="1" dirty="0">
              <a:solidFill>
                <a:srgbClr val="00293A"/>
              </a:solidFill>
              <a:ea typeface="+mn-ea"/>
            </a:endParaRPr>
          </a:p>
        </p:txBody>
      </p:sp>
    </p:spTree>
    <p:extLst>
      <p:ext uri="{BB962C8B-B14F-4D97-AF65-F5344CB8AC3E}">
        <p14:creationId xmlns:p14="http://schemas.microsoft.com/office/powerpoint/2010/main" val="182497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601828-49C4-D97F-1B6C-9E098FA17BC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Visualizing Success: Mental Rehearsal in Action</a:t>
            </a:r>
          </a:p>
        </p:txBody>
      </p:sp>
      <p:sp>
        <p:nvSpPr>
          <p:cNvPr id="4" name="Rectangle 3">
            <a:extLst>
              <a:ext uri="{FF2B5EF4-FFF2-40B4-BE49-F238E27FC236}">
                <a16:creationId xmlns:a16="http://schemas.microsoft.com/office/drawing/2014/main" id="{4ADEEBF9-FE7D-2F77-52B2-520B5926096F}"/>
              </a:ext>
              <a:ext uri="{C183D7F6-B498-43B3-948B-1728B52AA6E4}">
                <adec:decorative xmlns:adec="http://schemas.microsoft.com/office/drawing/2017/decorative" val="1"/>
              </a:ext>
            </a:extLst>
          </p:cNvPr>
          <p:cNvSpPr/>
          <p:nvPr/>
        </p:nvSpPr>
        <p:spPr>
          <a:xfrm>
            <a:off x="1653436" y="1979112"/>
            <a:ext cx="8843375" cy="3832965"/>
          </a:xfrm>
          <a:prstGeom prst="rect">
            <a:avLst/>
          </a:prstGeom>
          <a:solidFill>
            <a:schemeClr val="bg1"/>
          </a:solidFill>
          <a:ln>
            <a:solidFill>
              <a:srgbClr val="E8B0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4C25964-E2D4-E70E-5E30-664C5C195A6C}"/>
              </a:ext>
              <a:ext uri="{C183D7F6-B498-43B3-948B-1728B52AA6E4}">
                <adec:decorative xmlns:adec="http://schemas.microsoft.com/office/drawing/2017/decorative" val="1"/>
              </a:ext>
            </a:extLst>
          </p:cNvPr>
          <p:cNvGrpSpPr/>
          <p:nvPr/>
        </p:nvGrpSpPr>
        <p:grpSpPr>
          <a:xfrm>
            <a:off x="5480137" y="2550090"/>
            <a:ext cx="1108554" cy="1108536"/>
            <a:chOff x="5354876" y="2261991"/>
            <a:chExt cx="1472243" cy="1472219"/>
          </a:xfrm>
        </p:grpSpPr>
        <p:sp>
          <p:nvSpPr>
            <p:cNvPr id="8" name="Freeform 7">
              <a:extLst>
                <a:ext uri="{FF2B5EF4-FFF2-40B4-BE49-F238E27FC236}">
                  <a16:creationId xmlns:a16="http://schemas.microsoft.com/office/drawing/2014/main" id="{5A342713-9962-6211-C989-EFBFA430F85A}"/>
                </a:ext>
              </a:extLst>
            </p:cNvPr>
            <p:cNvSpPr/>
            <p:nvPr/>
          </p:nvSpPr>
          <p:spPr>
            <a:xfrm>
              <a:off x="5354876" y="2261991"/>
              <a:ext cx="1472243" cy="1472219"/>
            </a:xfrm>
            <a:custGeom>
              <a:avLst/>
              <a:gdLst>
                <a:gd name="csX0" fmla="*/ 736122 w 1472243"/>
                <a:gd name="csY0" fmla="*/ 0 h 1472219"/>
                <a:gd name="csX1" fmla="*/ 0 w 1472243"/>
                <a:gd name="csY1" fmla="*/ 736098 h 1472219"/>
                <a:gd name="csX2" fmla="*/ 736122 w 1472243"/>
                <a:gd name="csY2" fmla="*/ 1472220 h 1472219"/>
                <a:gd name="csX3" fmla="*/ 1472244 w 1472243"/>
                <a:gd name="csY3" fmla="*/ 736098 h 1472219"/>
                <a:gd name="csX4" fmla="*/ 736122 w 1472243"/>
                <a:gd name="csY4" fmla="*/ 0 h 1472219"/>
              </a:gdLst>
              <a:ahLst/>
              <a:cxnLst>
                <a:cxn ang="0">
                  <a:pos x="csX0" y="csY0"/>
                </a:cxn>
                <a:cxn ang="0">
                  <a:pos x="csX1" y="csY1"/>
                </a:cxn>
                <a:cxn ang="0">
                  <a:pos x="csX2" y="csY2"/>
                </a:cxn>
                <a:cxn ang="0">
                  <a:pos x="csX3" y="csY3"/>
                </a:cxn>
                <a:cxn ang="0">
                  <a:pos x="csX4" y="csY4"/>
                </a:cxn>
              </a:cxnLst>
              <a:rect l="l" t="t" r="r" b="b"/>
              <a:pathLst>
                <a:path w="1472243" h="1472219">
                  <a:moveTo>
                    <a:pt x="736122" y="0"/>
                  </a:moveTo>
                  <a:cubicBezTo>
                    <a:pt x="330213" y="0"/>
                    <a:pt x="0" y="330213"/>
                    <a:pt x="0" y="736098"/>
                  </a:cubicBezTo>
                  <a:cubicBezTo>
                    <a:pt x="0" y="1141983"/>
                    <a:pt x="330213" y="1472220"/>
                    <a:pt x="736122" y="1472220"/>
                  </a:cubicBezTo>
                  <a:cubicBezTo>
                    <a:pt x="1142031" y="1472220"/>
                    <a:pt x="1472244" y="1142007"/>
                    <a:pt x="1472244" y="736098"/>
                  </a:cubicBezTo>
                  <a:cubicBezTo>
                    <a:pt x="1472244" y="330189"/>
                    <a:pt x="1142007" y="0"/>
                    <a:pt x="736122" y="0"/>
                  </a:cubicBezTo>
                  <a:close/>
                </a:path>
              </a:pathLst>
            </a:custGeom>
            <a:solidFill>
              <a:srgbClr val="E8B00F"/>
            </a:solidFill>
            <a:ln w="2413" cap="flat">
              <a:noFill/>
              <a:prstDash val="solid"/>
              <a:miter/>
            </a:ln>
          </p:spPr>
          <p:txBody>
            <a:bodyPr/>
            <a:lstStyle/>
            <a:p>
              <a:endParaRPr lang="en-US"/>
            </a:p>
          </p:txBody>
        </p:sp>
        <p:sp>
          <p:nvSpPr>
            <p:cNvPr id="9" name="Freeform 8">
              <a:extLst>
                <a:ext uri="{FF2B5EF4-FFF2-40B4-BE49-F238E27FC236}">
                  <a16:creationId xmlns:a16="http://schemas.microsoft.com/office/drawing/2014/main" id="{121B447C-8D0E-12C0-B236-1C2464A6FF15}"/>
                </a:ext>
              </a:extLst>
            </p:cNvPr>
            <p:cNvSpPr/>
            <p:nvPr/>
          </p:nvSpPr>
          <p:spPr>
            <a:xfrm>
              <a:off x="5937886" y="2681746"/>
              <a:ext cx="472237" cy="632683"/>
            </a:xfrm>
            <a:custGeom>
              <a:avLst/>
              <a:gdLst>
                <a:gd name="csX0" fmla="*/ 472237 w 472237"/>
                <a:gd name="csY0" fmla="*/ 316342 h 632683"/>
                <a:gd name="csX1" fmla="*/ 0 w 472237"/>
                <a:gd name="csY1" fmla="*/ 0 h 632683"/>
                <a:gd name="csX2" fmla="*/ 0 w 472237"/>
                <a:gd name="csY2" fmla="*/ 632684 h 632683"/>
                <a:gd name="csX3" fmla="*/ 472237 w 472237"/>
                <a:gd name="csY3" fmla="*/ 316342 h 632683"/>
              </a:gdLst>
              <a:ahLst/>
              <a:cxnLst>
                <a:cxn ang="0">
                  <a:pos x="csX0" y="csY0"/>
                </a:cxn>
                <a:cxn ang="0">
                  <a:pos x="csX1" y="csY1"/>
                </a:cxn>
                <a:cxn ang="0">
                  <a:pos x="csX2" y="csY2"/>
                </a:cxn>
                <a:cxn ang="0">
                  <a:pos x="csX3" y="csY3"/>
                </a:cxn>
              </a:cxnLst>
              <a:rect l="l" t="t" r="r" b="b"/>
              <a:pathLst>
                <a:path w="472237" h="632683">
                  <a:moveTo>
                    <a:pt x="472237" y="316342"/>
                  </a:moveTo>
                  <a:lnTo>
                    <a:pt x="0" y="0"/>
                  </a:lnTo>
                  <a:lnTo>
                    <a:pt x="0" y="632684"/>
                  </a:lnTo>
                  <a:lnTo>
                    <a:pt x="472237" y="316342"/>
                  </a:lnTo>
                  <a:close/>
                </a:path>
              </a:pathLst>
            </a:custGeom>
            <a:solidFill>
              <a:schemeClr val="bg1"/>
            </a:solidFill>
            <a:ln w="2413" cap="flat">
              <a:noFill/>
              <a:prstDash val="solid"/>
              <a:miter/>
            </a:ln>
          </p:spPr>
          <p:txBody>
            <a:bodyPr/>
            <a:lstStyle/>
            <a:p>
              <a:endParaRPr lang="en-US"/>
            </a:p>
          </p:txBody>
        </p:sp>
      </p:grpSp>
      <p:sp>
        <p:nvSpPr>
          <p:cNvPr id="10" name="Text Placeholder 5">
            <a:extLst>
              <a:ext uri="{FF2B5EF4-FFF2-40B4-BE49-F238E27FC236}">
                <a16:creationId xmlns:a16="http://schemas.microsoft.com/office/drawing/2014/main" id="{0F0046F5-70B0-C383-1BE3-E0096C63E444}"/>
              </a:ext>
            </a:extLst>
          </p:cNvPr>
          <p:cNvSpPr txBox="1">
            <a:spLocks/>
          </p:cNvSpPr>
          <p:nvPr/>
        </p:nvSpPr>
        <p:spPr>
          <a:xfrm>
            <a:off x="2226786" y="3736096"/>
            <a:ext cx="7600112" cy="7040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200" b="1" dirty="0">
                <a:hlinkClick r:id="rId3">
                  <a:extLst>
                    <a:ext uri="{A12FA001-AC4F-418D-AE19-62706E023703}">
                      <ahyp:hlinkClr xmlns:ahyp="http://schemas.microsoft.com/office/drawing/2018/hyperlinkcolor" val="tx"/>
                    </a:ext>
                  </a:extLst>
                </a:hlinkClick>
              </a:rPr>
              <a:t>CLICK TO DOWNLOAD VIDEO</a:t>
            </a:r>
            <a:endParaRPr lang="en-US" sz="2200" b="1" dirty="0"/>
          </a:p>
          <a:p>
            <a:pPr algn="ctr"/>
            <a:r>
              <a:rPr lang="en-US" dirty="0">
                <a:solidFill>
                  <a:srgbClr val="E8B00F"/>
                </a:solidFill>
              </a:rPr>
              <a:t>(DVIDS VIDEO)</a:t>
            </a:r>
          </a:p>
        </p:txBody>
      </p:sp>
      <p:cxnSp>
        <p:nvCxnSpPr>
          <p:cNvPr id="11" name="Straight Connector 10">
            <a:extLst>
              <a:ext uri="{FF2B5EF4-FFF2-40B4-BE49-F238E27FC236}">
                <a16:creationId xmlns:a16="http://schemas.microsoft.com/office/drawing/2014/main" id="{EE87F7F0-F505-9B88-5540-4DCFD4467AE0}"/>
              </a:ext>
              <a:ext uri="{C183D7F6-B498-43B3-948B-1728B52AA6E4}">
                <adec:decorative xmlns:adec="http://schemas.microsoft.com/office/drawing/2017/decorative" val="1"/>
              </a:ext>
            </a:extLst>
          </p:cNvPr>
          <p:cNvCxnSpPr/>
          <p:nvPr/>
        </p:nvCxnSpPr>
        <p:spPr>
          <a:xfrm>
            <a:off x="3156559" y="4647156"/>
            <a:ext cx="5686816" cy="0"/>
          </a:xfrm>
          <a:prstGeom prst="line">
            <a:avLst/>
          </a:prstGeom>
          <a:ln w="19050">
            <a:solidFill>
              <a:srgbClr val="E8B00F"/>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08ACED0E-0477-8328-5FF1-196949236EC6}"/>
              </a:ext>
            </a:extLst>
          </p:cNvPr>
          <p:cNvSpPr txBox="1">
            <a:spLocks/>
          </p:cNvSpPr>
          <p:nvPr/>
        </p:nvSpPr>
        <p:spPr>
          <a:xfrm>
            <a:off x="1653435" y="4840474"/>
            <a:ext cx="8843376" cy="7040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dirty="0"/>
              <a:t>Open in your browser to download from DVIDS</a:t>
            </a:r>
          </a:p>
        </p:txBody>
      </p:sp>
      <p:sp>
        <p:nvSpPr>
          <p:cNvPr id="2" name="Footer Placeholder 1">
            <a:extLst>
              <a:ext uri="{FF2B5EF4-FFF2-40B4-BE49-F238E27FC236}">
                <a16:creationId xmlns:a16="http://schemas.microsoft.com/office/drawing/2014/main" id="{2DED1282-3FFA-313B-BC91-AC617F991380}"/>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11F6D6BE-1091-9863-E124-86E7196A6C38}"/>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10</a:t>
            </a:fld>
            <a:endParaRPr lang="en-US" dirty="0"/>
          </a:p>
        </p:txBody>
      </p:sp>
    </p:spTree>
    <p:extLst>
      <p:ext uri="{BB962C8B-B14F-4D97-AF65-F5344CB8AC3E}">
        <p14:creationId xmlns:p14="http://schemas.microsoft.com/office/powerpoint/2010/main" val="35559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7914E384-1AA5-6EB6-DCAC-06F30A721615}"/>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Real-World Applications Activity</a:t>
            </a:r>
          </a:p>
        </p:txBody>
      </p:sp>
      <p:sp>
        <p:nvSpPr>
          <p:cNvPr id="7" name="Title 3">
            <a:extLst>
              <a:ext uri="{FF2B5EF4-FFF2-40B4-BE49-F238E27FC236}">
                <a16:creationId xmlns:a16="http://schemas.microsoft.com/office/drawing/2014/main" id="{2189F995-0D4E-E1AD-E034-1E67C1D7A62C}"/>
              </a:ext>
            </a:extLst>
          </p:cNvPr>
          <p:cNvSpPr txBox="1">
            <a:spLocks/>
          </p:cNvSpPr>
          <p:nvPr/>
        </p:nvSpPr>
        <p:spPr>
          <a:xfrm>
            <a:off x="438912" y="1700784"/>
            <a:ext cx="11162581" cy="8132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pPr>
              <a:lnSpc>
                <a:spcPct val="120000"/>
              </a:lnSpc>
            </a:pPr>
            <a:r>
              <a:rPr lang="en-US" sz="3000" dirty="0"/>
              <a:t>Where can mental rehearsal help you prepare for a challenging or unexpected event in your life?</a:t>
            </a:r>
          </a:p>
        </p:txBody>
      </p:sp>
      <p:sp>
        <p:nvSpPr>
          <p:cNvPr id="2" name="Footer Placeholder 1">
            <a:extLst>
              <a:ext uri="{FF2B5EF4-FFF2-40B4-BE49-F238E27FC236}">
                <a16:creationId xmlns:a16="http://schemas.microsoft.com/office/drawing/2014/main" id="{DDC24CE2-69B0-9C3D-AEEC-B3CA7588B5AF}"/>
              </a:ext>
            </a:extLst>
          </p:cNvPr>
          <p:cNvSpPr>
            <a:spLocks noGrp="1"/>
          </p:cNvSpPr>
          <p:nvPr>
            <p:ph type="ftr" sz="quarter" idx="11"/>
          </p:nvPr>
        </p:nvSpPr>
        <p:spPr/>
        <p:txBody>
          <a:bodyPr/>
          <a:lstStyle/>
          <a:p>
            <a:r>
              <a:rPr lang="en-US" dirty="0"/>
              <a:t>UNCLASSIFIED</a:t>
            </a:r>
          </a:p>
        </p:txBody>
      </p:sp>
      <p:sp>
        <p:nvSpPr>
          <p:cNvPr id="5" name="Slide Number Placeholder 2">
            <a:extLst>
              <a:ext uri="{FF2B5EF4-FFF2-40B4-BE49-F238E27FC236}">
                <a16:creationId xmlns:a16="http://schemas.microsoft.com/office/drawing/2014/main" id="{465104EC-BB59-0505-BA84-A78D88F65F8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11</a:t>
            </a:fld>
            <a:endParaRPr lang="en-US" dirty="0"/>
          </a:p>
        </p:txBody>
      </p:sp>
    </p:spTree>
    <p:extLst>
      <p:ext uri="{BB962C8B-B14F-4D97-AF65-F5344CB8AC3E}">
        <p14:creationId xmlns:p14="http://schemas.microsoft.com/office/powerpoint/2010/main" val="20524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CD4620-0332-EBDF-4AFB-6D80C58B8E4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Call to Action</a:t>
            </a:r>
          </a:p>
        </p:txBody>
      </p:sp>
      <p:pic>
        <p:nvPicPr>
          <p:cNvPr id="7" name="Picture 6">
            <a:extLst>
              <a:ext uri="{FF2B5EF4-FFF2-40B4-BE49-F238E27FC236}">
                <a16:creationId xmlns:a16="http://schemas.microsoft.com/office/drawing/2014/main" id="{1AC5C393-B0C6-4E1B-683C-D19FA6F5A5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2752344"/>
            <a:ext cx="11338560" cy="3297936"/>
          </a:xfrm>
          <a:prstGeom prst="rect">
            <a:avLst/>
          </a:prstGeom>
        </p:spPr>
      </p:pic>
      <p:sp>
        <p:nvSpPr>
          <p:cNvPr id="3" name="TextBox 2">
            <a:extLst>
              <a:ext uri="{FF2B5EF4-FFF2-40B4-BE49-F238E27FC236}">
                <a16:creationId xmlns:a16="http://schemas.microsoft.com/office/drawing/2014/main" id="{3AFC1987-4BFD-E058-6EE6-ED18160317DE}"/>
              </a:ext>
            </a:extLst>
          </p:cNvPr>
          <p:cNvSpPr txBox="1"/>
          <p:nvPr/>
        </p:nvSpPr>
        <p:spPr>
          <a:xfrm>
            <a:off x="426720" y="1649984"/>
            <a:ext cx="8458200" cy="523220"/>
          </a:xfrm>
          <a:prstGeom prst="rect">
            <a:avLst/>
          </a:prstGeom>
          <a:noFill/>
        </p:spPr>
        <p:txBody>
          <a:bodyPr wrap="square" rtlCol="0">
            <a:spAutoFit/>
          </a:bodyPr>
          <a:lstStyle/>
          <a:p>
            <a:r>
              <a:rPr lang="en-US" sz="2800" dirty="0">
                <a:latin typeface="Segoe UI" panose="020B0502040204020203" pitchFamily="34" charset="0"/>
                <a:ea typeface="+mj-ea"/>
                <a:cs typeface="Segoe UI" panose="020B0502040204020203" pitchFamily="34" charset="0"/>
              </a:rPr>
              <a:t>Train your mind like you train for your mission!</a:t>
            </a:r>
          </a:p>
        </p:txBody>
      </p:sp>
      <p:sp>
        <p:nvSpPr>
          <p:cNvPr id="2" name="Footer Placeholder 1">
            <a:extLst>
              <a:ext uri="{FF2B5EF4-FFF2-40B4-BE49-F238E27FC236}">
                <a16:creationId xmlns:a16="http://schemas.microsoft.com/office/drawing/2014/main" id="{9E40963D-CA90-F7B9-55A7-A631DC553258}"/>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C1E8B4A2-4187-DEB1-044A-0B9B6078CD8F}"/>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12</a:t>
            </a:fld>
            <a:endParaRPr lang="en-US" dirty="0"/>
          </a:p>
        </p:txBody>
      </p:sp>
    </p:spTree>
    <p:extLst>
      <p:ext uri="{BB962C8B-B14F-4D97-AF65-F5344CB8AC3E}">
        <p14:creationId xmlns:p14="http://schemas.microsoft.com/office/powerpoint/2010/main" val="151787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E2D211-27FE-096C-92AA-6083327A758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References</a:t>
            </a:r>
          </a:p>
        </p:txBody>
      </p:sp>
      <p:sp>
        <p:nvSpPr>
          <p:cNvPr id="6" name="Text Placeholder 5">
            <a:extLst>
              <a:ext uri="{FF2B5EF4-FFF2-40B4-BE49-F238E27FC236}">
                <a16:creationId xmlns:a16="http://schemas.microsoft.com/office/drawing/2014/main" id="{617B1A3E-1673-7800-BD41-2E2823DB9B60}"/>
              </a:ext>
            </a:extLst>
          </p:cNvPr>
          <p:cNvSpPr>
            <a:spLocks noGrp="1"/>
          </p:cNvSpPr>
          <p:nvPr>
            <p:ph type="body" sz="quarter" idx="13"/>
          </p:nvPr>
        </p:nvSpPr>
        <p:spPr>
          <a:xfrm>
            <a:off x="438912" y="1700784"/>
            <a:ext cx="11188461" cy="4538362"/>
          </a:xfrm>
        </p:spPr>
        <p:txBody>
          <a:bodyPr/>
          <a:lstStyle/>
          <a:p>
            <a:r>
              <a:rPr lang="en-US" sz="4400" dirty="0"/>
              <a:t>Tools and Resources</a:t>
            </a:r>
          </a:p>
          <a:p>
            <a:pPr marL="228600" indent="-228600">
              <a:buFont typeface="Arial" panose="020B0604020202020204" pitchFamily="34" charset="0"/>
              <a:buChar char="•"/>
            </a:pPr>
            <a:r>
              <a:rPr lang="en-US" sz="2700" dirty="0"/>
              <a:t>Rutgers Cooperative Extension's "Put Your Mind to It" Workbook: </a:t>
            </a:r>
            <a:r>
              <a:rPr lang="en-US" sz="2700" dirty="0">
                <a:hlinkClick r:id="rId3">
                  <a:extLst>
                    <a:ext uri="{A12FA001-AC4F-418D-AE19-62706E023703}">
                      <ahyp:hlinkClr xmlns:ahyp="http://schemas.microsoft.com/office/drawing/2018/hyperlinkcolor" val="tx"/>
                    </a:ext>
                  </a:extLst>
                </a:hlinkClick>
              </a:rPr>
              <a:t>https://njaes.rutgers.edu/sshw/workbook/03_Put_Your_Mind_to_It.pdf</a:t>
            </a:r>
            <a:endParaRPr lang="en-US" sz="2700" dirty="0"/>
          </a:p>
          <a:p>
            <a:pPr marL="228600" indent="-228600">
              <a:buFont typeface="Arial" panose="020B0604020202020204" pitchFamily="34" charset="0"/>
              <a:buChar char="•"/>
            </a:pPr>
            <a:r>
              <a:rPr lang="en-US" sz="2700" i="1" dirty="0"/>
              <a:t>Peak Performance</a:t>
            </a:r>
            <a:r>
              <a:rPr lang="en-US" sz="2700" dirty="0"/>
              <a:t>,</a:t>
            </a:r>
            <a:r>
              <a:rPr lang="en-US" sz="2700" i="1" dirty="0"/>
              <a:t> </a:t>
            </a:r>
            <a:r>
              <a:rPr lang="en-US" sz="2700" dirty="0"/>
              <a:t>Garfield, Charles A., PhD, 2021</a:t>
            </a:r>
          </a:p>
          <a:p>
            <a:pPr marL="228600" indent="-228600">
              <a:buFont typeface="Arial" panose="020B0604020202020204" pitchFamily="34" charset="0"/>
              <a:buChar char="•"/>
            </a:pPr>
            <a:r>
              <a:rPr lang="en-US" sz="2700" dirty="0"/>
              <a:t>Warrior Toughness Placemat</a:t>
            </a:r>
          </a:p>
        </p:txBody>
      </p:sp>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2" name="Slide Number Placeholder 2">
            <a:extLst>
              <a:ext uri="{FF2B5EF4-FFF2-40B4-BE49-F238E27FC236}">
                <a16:creationId xmlns:a16="http://schemas.microsoft.com/office/drawing/2014/main" id="{1B4A55E3-59A7-E87E-ED64-B2E112155DA1}"/>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13</a:t>
            </a:fld>
            <a:endParaRPr lang="en-US" dirty="0"/>
          </a:p>
        </p:txBody>
      </p:sp>
    </p:spTree>
    <p:extLst>
      <p:ext uri="{BB962C8B-B14F-4D97-AF65-F5344CB8AC3E}">
        <p14:creationId xmlns:p14="http://schemas.microsoft.com/office/powerpoint/2010/main" val="53427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BE6B7-5AD5-82ED-1BB0-1EFF36EBF777}"/>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Warrior Toughness QR Code</a:t>
            </a:r>
          </a:p>
        </p:txBody>
      </p:sp>
      <p:pic>
        <p:nvPicPr>
          <p:cNvPr id="7" name="Picture 6" descr="Qr code. Warrior Toughness logo. Mind, body, spirit.">
            <a:hlinkClick r:id="rId3" tooltip="Warrior Toughness"/>
            <a:extLst>
              <a:ext uri="{FF2B5EF4-FFF2-40B4-BE49-F238E27FC236}">
                <a16:creationId xmlns:a16="http://schemas.microsoft.com/office/drawing/2014/main" id="{31989907-5229-F729-70FB-1B0022AB7601}"/>
              </a:ext>
            </a:extLst>
          </p:cNvPr>
          <p:cNvPicPr>
            <a:picLocks noChangeAspect="1"/>
          </p:cNvPicPr>
          <p:nvPr/>
        </p:nvPicPr>
        <p:blipFill>
          <a:blip r:embed="rId4"/>
          <a:stretch>
            <a:fillRect/>
          </a:stretch>
        </p:blipFill>
        <p:spPr>
          <a:xfrm>
            <a:off x="426720" y="1700784"/>
            <a:ext cx="11338560" cy="4346448"/>
          </a:xfrm>
          <a:prstGeom prst="rect">
            <a:avLst/>
          </a:prstGeom>
        </p:spPr>
      </p:pic>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2" name="Slide Number Placeholder 2">
            <a:extLst>
              <a:ext uri="{FF2B5EF4-FFF2-40B4-BE49-F238E27FC236}">
                <a16:creationId xmlns:a16="http://schemas.microsoft.com/office/drawing/2014/main" id="{F26C3E09-07AE-AB91-33C8-D77D6B4E6252}"/>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14</a:t>
            </a:fld>
            <a:endParaRPr lang="en-US" dirty="0"/>
          </a:p>
        </p:txBody>
      </p:sp>
    </p:spTree>
    <p:extLst>
      <p:ext uri="{BB962C8B-B14F-4D97-AF65-F5344CB8AC3E}">
        <p14:creationId xmlns:p14="http://schemas.microsoft.com/office/powerpoint/2010/main" val="758800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F30E5-1169-7081-A1B8-59BFD18383FD}"/>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3A67D785-ABEB-971F-235A-EDA3E3A14360}"/>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Glossary</a:t>
            </a:r>
          </a:p>
        </p:txBody>
      </p:sp>
      <p:sp>
        <p:nvSpPr>
          <p:cNvPr id="11" name="Text Placeholder 5">
            <a:extLst>
              <a:ext uri="{FF2B5EF4-FFF2-40B4-BE49-F238E27FC236}">
                <a16:creationId xmlns:a16="http://schemas.microsoft.com/office/drawing/2014/main" id="{0AFF06E0-CB84-9717-5081-45ADC0F0B601}"/>
              </a:ext>
              <a:ext uri="{C183D7F6-B498-43B3-948B-1728B52AA6E4}">
                <adec:decorative xmlns:adec="http://schemas.microsoft.com/office/drawing/2017/decorative" val="1"/>
              </a:ext>
            </a:extLst>
          </p:cNvPr>
          <p:cNvSpPr txBox="1">
            <a:spLocks/>
          </p:cNvSpPr>
          <p:nvPr/>
        </p:nvSpPr>
        <p:spPr>
          <a:xfrm>
            <a:off x="438912" y="1700785"/>
            <a:ext cx="11188461" cy="745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Glossary</a:t>
            </a:r>
            <a:endParaRPr lang="en-US" dirty="0"/>
          </a:p>
        </p:txBody>
      </p:sp>
      <p:graphicFrame>
        <p:nvGraphicFramePr>
          <p:cNvPr id="3" name="Table 2">
            <a:extLst>
              <a:ext uri="{FF2B5EF4-FFF2-40B4-BE49-F238E27FC236}">
                <a16:creationId xmlns:a16="http://schemas.microsoft.com/office/drawing/2014/main" id="{FCB5DCA0-9F10-9572-4D60-BD40B465F23D}"/>
              </a:ext>
            </a:extLst>
          </p:cNvPr>
          <p:cNvGraphicFramePr>
            <a:graphicFrameLocks noGrp="1"/>
          </p:cNvGraphicFramePr>
          <p:nvPr/>
        </p:nvGraphicFramePr>
        <p:xfrm>
          <a:off x="416052" y="2446020"/>
          <a:ext cx="8128000" cy="731520"/>
        </p:xfrm>
        <a:graphic>
          <a:graphicData uri="http://schemas.openxmlformats.org/drawingml/2006/table">
            <a:tbl>
              <a:tblPr firstRow="1" bandRow="1">
                <a:tableStyleId>{5C22544A-7EE6-4342-B048-85BDC9FD1C3A}</a:tableStyleId>
              </a:tblPr>
              <a:tblGrid>
                <a:gridCol w="1448259">
                  <a:extLst>
                    <a:ext uri="{9D8B030D-6E8A-4147-A177-3AD203B41FA5}">
                      <a16:colId xmlns:a16="http://schemas.microsoft.com/office/drawing/2014/main" val="501580281"/>
                    </a:ext>
                  </a:extLst>
                </a:gridCol>
                <a:gridCol w="6679741">
                  <a:extLst>
                    <a:ext uri="{9D8B030D-6E8A-4147-A177-3AD203B41FA5}">
                      <a16:colId xmlns:a16="http://schemas.microsoft.com/office/drawing/2014/main" val="4219681282"/>
                    </a:ext>
                  </a:extLst>
                </a:gridCol>
              </a:tblGrid>
              <a:tr h="208403">
                <a:tc>
                  <a:txBody>
                    <a:bodyPr/>
                    <a:lstStyle/>
                    <a:p>
                      <a:r>
                        <a:rPr lang="en-US" sz="800" b="0" dirty="0">
                          <a:solidFill>
                            <a:srgbClr val="012A39"/>
                          </a:solidFill>
                          <a:latin typeface="Segoe UI" panose="020B0502040204020203" pitchFamily="34" charset="0"/>
                          <a:cs typeface="Segoe UI" panose="020B0502040204020203" pitchFamily="34" charset="0"/>
                        </a:rPr>
                        <a:t>Abbreviation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dirty="0">
                          <a:solidFill>
                            <a:srgbClr val="012A39"/>
                          </a:solidFill>
                          <a:latin typeface="Segoe UI" panose="020B0502040204020203" pitchFamily="34" charset="0"/>
                          <a:cs typeface="Segoe UI" panose="020B0502040204020203" pitchFamily="34" charset="0"/>
                        </a:rPr>
                        <a:t>Term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1083058"/>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WT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Warrior Toughness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176749"/>
                  </a:ext>
                </a:extLst>
              </a:tr>
            </a:tbl>
          </a:graphicData>
        </a:graphic>
      </p:graphicFrame>
      <p:sp>
        <p:nvSpPr>
          <p:cNvPr id="4" name="Footer Placeholder 3">
            <a:extLst>
              <a:ext uri="{FF2B5EF4-FFF2-40B4-BE49-F238E27FC236}">
                <a16:creationId xmlns:a16="http://schemas.microsoft.com/office/drawing/2014/main" id="{5D1CB630-A708-3748-78E2-0AAABAC139F6}"/>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E8C7E652-58BD-FCBB-883D-06CE3CCC4951}"/>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15</a:t>
            </a:fld>
            <a:endParaRPr lang="en-US" dirty="0"/>
          </a:p>
        </p:txBody>
      </p:sp>
    </p:spTree>
    <p:extLst>
      <p:ext uri="{BB962C8B-B14F-4D97-AF65-F5344CB8AC3E}">
        <p14:creationId xmlns:p14="http://schemas.microsoft.com/office/powerpoint/2010/main" val="281996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0AB1B3-969C-50F3-12FE-177005031188}"/>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Introduction</a:t>
            </a:r>
          </a:p>
        </p:txBody>
      </p:sp>
      <p:sp>
        <p:nvSpPr>
          <p:cNvPr id="3" name="Subtitle 2">
            <a:extLst>
              <a:ext uri="{FF2B5EF4-FFF2-40B4-BE49-F238E27FC236}">
                <a16:creationId xmlns:a16="http://schemas.microsoft.com/office/drawing/2014/main" id="{95722366-535C-0ACC-7D8D-98ACEAB09C10}"/>
              </a:ext>
            </a:extLst>
          </p:cNvPr>
          <p:cNvSpPr>
            <a:spLocks noGrp="1"/>
          </p:cNvSpPr>
          <p:nvPr>
            <p:ph type="subTitle" idx="1"/>
          </p:nvPr>
        </p:nvSpPr>
        <p:spPr/>
        <p:txBody>
          <a:bodyPr/>
          <a:lstStyle/>
          <a:p>
            <a:r>
              <a:rPr lang="en-US" dirty="0"/>
              <a:t>MIND • BODY • SPIRIT</a:t>
            </a:r>
          </a:p>
        </p:txBody>
      </p:sp>
      <p:sp>
        <p:nvSpPr>
          <p:cNvPr id="4" name="Text Placeholder 3">
            <a:extLst>
              <a:ext uri="{FF2B5EF4-FFF2-40B4-BE49-F238E27FC236}">
                <a16:creationId xmlns:a16="http://schemas.microsoft.com/office/drawing/2014/main" id="{77FABC52-7691-18C0-008A-71586A3B2D9F}"/>
              </a:ext>
            </a:extLst>
          </p:cNvPr>
          <p:cNvSpPr>
            <a:spLocks noGrp="1"/>
          </p:cNvSpPr>
          <p:nvPr>
            <p:ph type="body" sz="quarter" idx="13"/>
          </p:nvPr>
        </p:nvSpPr>
        <p:spPr/>
        <p:txBody>
          <a:bodyPr/>
          <a:lstStyle/>
          <a:p>
            <a:r>
              <a:rPr lang="en-US" dirty="0"/>
              <a:t>Mental Rehearsal</a:t>
            </a:r>
          </a:p>
        </p:txBody>
      </p:sp>
      <p:sp>
        <p:nvSpPr>
          <p:cNvPr id="11" name="TextBox 10">
            <a:extLst>
              <a:ext uri="{FF2B5EF4-FFF2-40B4-BE49-F238E27FC236}">
                <a16:creationId xmlns:a16="http://schemas.microsoft.com/office/drawing/2014/main" id="{FB52F09D-E09F-9E1B-23F7-B3FA881B7354}"/>
              </a:ext>
            </a:extLst>
          </p:cNvPr>
          <p:cNvSpPr txBox="1"/>
          <p:nvPr/>
        </p:nvSpPr>
        <p:spPr>
          <a:xfrm>
            <a:off x="3092450" y="2087012"/>
            <a:ext cx="6718300" cy="923330"/>
          </a:xfrm>
          <a:prstGeom prst="rect">
            <a:avLst/>
          </a:prstGeom>
          <a:noFill/>
        </p:spPr>
        <p:txBody>
          <a:bodyPr wrap="square" rtlCol="0">
            <a:spAutoFit/>
          </a:bodyPr>
          <a:lstStyle/>
          <a:p>
            <a:r>
              <a:rPr lang="en-US" sz="5400" b="1" dirty="0">
                <a:latin typeface="Segoe UI" panose="020B0502040204020203" pitchFamily="34" charset="0"/>
                <a:ea typeface="+mj-ea"/>
                <a:cs typeface="Segoe UI" panose="020B0502040204020203" pitchFamily="34" charset="0"/>
              </a:rPr>
              <a:t>Warrior</a:t>
            </a:r>
            <a:r>
              <a:rPr lang="en-US" dirty="0"/>
              <a:t> </a:t>
            </a:r>
            <a:r>
              <a:rPr lang="en-US" sz="5400" b="1" dirty="0">
                <a:latin typeface="Segoe UI" panose="020B0502040204020203" pitchFamily="34" charset="0"/>
                <a:ea typeface="+mj-ea"/>
                <a:cs typeface="Segoe UI" panose="020B0502040204020203" pitchFamily="34" charset="0"/>
              </a:rPr>
              <a:t>Toughness</a:t>
            </a:r>
          </a:p>
        </p:txBody>
      </p:sp>
    </p:spTree>
    <p:extLst>
      <p:ext uri="{BB962C8B-B14F-4D97-AF65-F5344CB8AC3E}">
        <p14:creationId xmlns:p14="http://schemas.microsoft.com/office/powerpoint/2010/main" val="389427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526FB3-B4F5-7664-A23A-92350665053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Learning Objective</a:t>
            </a:r>
          </a:p>
        </p:txBody>
      </p:sp>
      <p:sp>
        <p:nvSpPr>
          <p:cNvPr id="4" name="Text Placeholder 3">
            <a:extLst>
              <a:ext uri="{FF2B5EF4-FFF2-40B4-BE49-F238E27FC236}">
                <a16:creationId xmlns:a16="http://schemas.microsoft.com/office/drawing/2014/main" id="{DF8C1694-491B-4B4D-27EF-3D52F33287FC}"/>
              </a:ext>
            </a:extLst>
          </p:cNvPr>
          <p:cNvSpPr>
            <a:spLocks noGrp="1"/>
          </p:cNvSpPr>
          <p:nvPr>
            <p:ph type="body" sz="quarter" idx="13"/>
          </p:nvPr>
        </p:nvSpPr>
        <p:spPr/>
        <p:txBody>
          <a:bodyPr/>
          <a:lstStyle/>
          <a:p>
            <a:pPr marL="0" indent="0">
              <a:buNone/>
            </a:pPr>
            <a:r>
              <a:rPr lang="en-US" dirty="0"/>
              <a:t>Use mental rehearsal to engage in real-world events and eliminate complacency.</a:t>
            </a:r>
          </a:p>
        </p:txBody>
      </p:sp>
      <p:sp>
        <p:nvSpPr>
          <p:cNvPr id="2" name="Footer Placeholder 1">
            <a:extLst>
              <a:ext uri="{FF2B5EF4-FFF2-40B4-BE49-F238E27FC236}">
                <a16:creationId xmlns:a16="http://schemas.microsoft.com/office/drawing/2014/main" id="{9EBE8AFE-D108-CFEA-B83F-EC5707381FC9}"/>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C8B6AACA-EC30-D77C-A4EA-F22E7A10B64B}"/>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3</a:t>
            </a:fld>
            <a:endParaRPr lang="en-US" dirty="0"/>
          </a:p>
        </p:txBody>
      </p:sp>
    </p:spTree>
    <p:extLst>
      <p:ext uri="{BB962C8B-B14F-4D97-AF65-F5344CB8AC3E}">
        <p14:creationId xmlns:p14="http://schemas.microsoft.com/office/powerpoint/2010/main" val="239131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E4826C-5565-2DF6-54A2-F3C62B611708}"/>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Mental Rehearsal</a:t>
            </a:r>
          </a:p>
        </p:txBody>
      </p:sp>
      <p:sp>
        <p:nvSpPr>
          <p:cNvPr id="6" name="Text Placeholder 5">
            <a:extLst>
              <a:ext uri="{FF2B5EF4-FFF2-40B4-BE49-F238E27FC236}">
                <a16:creationId xmlns:a16="http://schemas.microsoft.com/office/drawing/2014/main" id="{ACF9313A-298B-EBDA-26C6-EE554D618007}"/>
              </a:ext>
            </a:extLst>
          </p:cNvPr>
          <p:cNvSpPr>
            <a:spLocks noGrp="1"/>
          </p:cNvSpPr>
          <p:nvPr>
            <p:ph type="body" sz="quarter" idx="4294967295"/>
          </p:nvPr>
        </p:nvSpPr>
        <p:spPr>
          <a:xfrm>
            <a:off x="2237225" y="640080"/>
            <a:ext cx="7600112" cy="704088"/>
          </a:xfrm>
        </p:spPr>
        <p:txBody>
          <a:bodyPr>
            <a:normAutofit/>
          </a:bodyPr>
          <a:lstStyle/>
          <a:p>
            <a:pPr marL="0" indent="0">
              <a:buNone/>
            </a:pPr>
            <a:r>
              <a:rPr lang="en-US" sz="2000" dirty="0"/>
              <a:t>What is mental rehearsal?</a:t>
            </a:r>
          </a:p>
        </p:txBody>
      </p:sp>
      <p:sp>
        <p:nvSpPr>
          <p:cNvPr id="3" name="Text Placeholder 6">
            <a:extLst>
              <a:ext uri="{FF2B5EF4-FFF2-40B4-BE49-F238E27FC236}">
                <a16:creationId xmlns:a16="http://schemas.microsoft.com/office/drawing/2014/main" id="{321EAB0C-3442-89AA-FB56-1B229E2F4C6F}"/>
              </a:ext>
            </a:extLst>
          </p:cNvPr>
          <p:cNvSpPr txBox="1">
            <a:spLocks/>
          </p:cNvSpPr>
          <p:nvPr/>
        </p:nvSpPr>
        <p:spPr>
          <a:xfrm>
            <a:off x="438912" y="1700784"/>
            <a:ext cx="3535392" cy="434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Mental rehearsal is performing a task in your mind in a vivid and controlled manner. The mental imagery should incorporate all the senses and include overcoming challenges.</a:t>
            </a:r>
          </a:p>
        </p:txBody>
      </p:sp>
      <p:pic>
        <p:nvPicPr>
          <p:cNvPr id="8" name="Picture 7" descr="Sailor visualizing how to operate controls.">
            <a:extLst>
              <a:ext uri="{FF2B5EF4-FFF2-40B4-BE49-F238E27FC236}">
                <a16:creationId xmlns:a16="http://schemas.microsoft.com/office/drawing/2014/main" id="{8C763BCB-F0FC-F4E0-0A30-1766D71A7207}"/>
              </a:ext>
            </a:extLst>
          </p:cNvPr>
          <p:cNvPicPr>
            <a:picLocks noChangeAspect="1"/>
          </p:cNvPicPr>
          <p:nvPr/>
        </p:nvPicPr>
        <p:blipFill>
          <a:blip r:embed="rId3"/>
          <a:srcRect/>
          <a:stretch/>
        </p:blipFill>
        <p:spPr>
          <a:xfrm>
            <a:off x="4443984" y="1700784"/>
            <a:ext cx="7315200" cy="4346448"/>
          </a:xfrm>
          <a:prstGeom prst="rect">
            <a:avLst/>
          </a:prstGeom>
        </p:spPr>
      </p:pic>
      <p:sp>
        <p:nvSpPr>
          <p:cNvPr id="2" name="Footer Placeholder 1">
            <a:extLst>
              <a:ext uri="{FF2B5EF4-FFF2-40B4-BE49-F238E27FC236}">
                <a16:creationId xmlns:a16="http://schemas.microsoft.com/office/drawing/2014/main" id="{92994E82-249E-C8E2-102B-78B845416BE6}"/>
              </a:ext>
            </a:extLst>
          </p:cNvPr>
          <p:cNvSpPr>
            <a:spLocks noGrp="1"/>
          </p:cNvSpPr>
          <p:nvPr>
            <p:ph type="ftr" sz="quarter" idx="11"/>
          </p:nvPr>
        </p:nvSpPr>
        <p:spPr/>
        <p:txBody>
          <a:bodyPr/>
          <a:lstStyle/>
          <a:p>
            <a:r>
              <a:rPr lang="en-US" dirty="0"/>
              <a:t>UNCLASSIFIED</a:t>
            </a:r>
          </a:p>
        </p:txBody>
      </p:sp>
      <p:sp>
        <p:nvSpPr>
          <p:cNvPr id="5" name="Slide Number Placeholder 2">
            <a:extLst>
              <a:ext uri="{FF2B5EF4-FFF2-40B4-BE49-F238E27FC236}">
                <a16:creationId xmlns:a16="http://schemas.microsoft.com/office/drawing/2014/main" id="{1D18EC06-3619-D0F9-FFD1-437B9B06AB06}"/>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4</a:t>
            </a:fld>
            <a:endParaRPr lang="en-US" dirty="0"/>
          </a:p>
        </p:txBody>
      </p:sp>
    </p:spTree>
    <p:extLst>
      <p:ext uri="{BB962C8B-B14F-4D97-AF65-F5344CB8AC3E}">
        <p14:creationId xmlns:p14="http://schemas.microsoft.com/office/powerpoint/2010/main" val="223948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7914E384-1AA5-6EB6-DCAC-06F30A721615}"/>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Mental Rehearsal Activity</a:t>
            </a:r>
          </a:p>
        </p:txBody>
      </p:sp>
      <p:sp>
        <p:nvSpPr>
          <p:cNvPr id="4" name="Title 3">
            <a:extLst>
              <a:ext uri="{FF2B5EF4-FFF2-40B4-BE49-F238E27FC236}">
                <a16:creationId xmlns:a16="http://schemas.microsoft.com/office/drawing/2014/main" id="{CA471A0D-B911-3D60-4887-08FFF0ED0D0E}"/>
              </a:ext>
            </a:extLst>
          </p:cNvPr>
          <p:cNvSpPr txBox="1">
            <a:spLocks/>
          </p:cNvSpPr>
          <p:nvPr/>
        </p:nvSpPr>
        <p:spPr>
          <a:xfrm>
            <a:off x="438912" y="1700784"/>
            <a:ext cx="11162581" cy="28848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sz="3000" dirty="0"/>
              <a:t>“I’ve discovered that numerous peak performers use the skill of mental rehearsal or visualization. They mentally run through important events before they happen.”</a:t>
            </a:r>
          </a:p>
          <a:p>
            <a:endParaRPr lang="en-US" sz="3000" i="1" dirty="0"/>
          </a:p>
          <a:p>
            <a:r>
              <a:rPr lang="en-US" sz="3000" dirty="0"/>
              <a:t>- Garfield, Charles A., PhD, </a:t>
            </a:r>
            <a:r>
              <a:rPr lang="en-US" sz="3000" i="1" dirty="0"/>
              <a:t>Peak Performance</a:t>
            </a:r>
            <a:r>
              <a:rPr lang="en-US" sz="3000" dirty="0"/>
              <a:t>, 2021</a:t>
            </a:r>
            <a:endParaRPr lang="en-US" sz="3000" i="1" dirty="0"/>
          </a:p>
        </p:txBody>
      </p:sp>
      <p:sp>
        <p:nvSpPr>
          <p:cNvPr id="2" name="Footer Placeholder 1">
            <a:extLst>
              <a:ext uri="{FF2B5EF4-FFF2-40B4-BE49-F238E27FC236}">
                <a16:creationId xmlns:a16="http://schemas.microsoft.com/office/drawing/2014/main" id="{DDC24CE2-69B0-9C3D-AEEC-B3CA7588B5AF}"/>
              </a:ext>
            </a:extLst>
          </p:cNvPr>
          <p:cNvSpPr>
            <a:spLocks noGrp="1"/>
          </p:cNvSpPr>
          <p:nvPr>
            <p:ph type="ftr" sz="quarter" idx="11"/>
          </p:nvPr>
        </p:nvSpPr>
        <p:spPr/>
        <p:txBody>
          <a:bodyPr/>
          <a:lstStyle/>
          <a:p>
            <a:r>
              <a:rPr lang="en-US" dirty="0"/>
              <a:t>UNCLASSIFIED</a:t>
            </a:r>
          </a:p>
        </p:txBody>
      </p:sp>
      <p:sp>
        <p:nvSpPr>
          <p:cNvPr id="5" name="Slide Number Placeholder 2">
            <a:extLst>
              <a:ext uri="{FF2B5EF4-FFF2-40B4-BE49-F238E27FC236}">
                <a16:creationId xmlns:a16="http://schemas.microsoft.com/office/drawing/2014/main" id="{0968832A-0A1F-C0BE-C6D1-AB0D47890C33}"/>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5</a:t>
            </a:fld>
            <a:endParaRPr lang="en-US" dirty="0"/>
          </a:p>
        </p:txBody>
      </p:sp>
    </p:spTree>
    <p:extLst>
      <p:ext uri="{BB962C8B-B14F-4D97-AF65-F5344CB8AC3E}">
        <p14:creationId xmlns:p14="http://schemas.microsoft.com/office/powerpoint/2010/main" val="204421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25FB0CC-3C21-322F-D8EF-BC4E001F1C05}"/>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Vivid Visualization</a:t>
            </a:r>
          </a:p>
        </p:txBody>
      </p:sp>
      <p:sp>
        <p:nvSpPr>
          <p:cNvPr id="7" name="Text Placeholder 6">
            <a:extLst>
              <a:ext uri="{FF2B5EF4-FFF2-40B4-BE49-F238E27FC236}">
                <a16:creationId xmlns:a16="http://schemas.microsoft.com/office/drawing/2014/main" id="{15DA67AF-6CCB-F244-8BDC-B30E9054DEC4}"/>
              </a:ext>
            </a:extLst>
          </p:cNvPr>
          <p:cNvSpPr>
            <a:spLocks noGrp="1"/>
          </p:cNvSpPr>
          <p:nvPr>
            <p:ph type="body" sz="quarter" idx="13"/>
          </p:nvPr>
        </p:nvSpPr>
        <p:spPr/>
        <p:txBody>
          <a:bodyPr/>
          <a:lstStyle/>
          <a:p>
            <a:pPr marL="0" indent="0">
              <a:buNone/>
            </a:pPr>
            <a:r>
              <a:rPr lang="en-US" dirty="0"/>
              <a:t>Vivid visualization is important for achieving success in mental rehearsal. </a:t>
            </a:r>
          </a:p>
        </p:txBody>
      </p:sp>
      <p:pic>
        <p:nvPicPr>
          <p:cNvPr id="3" name="Picture 2" descr="Person performing a mental rehearsal with icons that symbolize senses engaged: sight, smell, touch, hearing, taste.">
            <a:extLst>
              <a:ext uri="{FF2B5EF4-FFF2-40B4-BE49-F238E27FC236}">
                <a16:creationId xmlns:a16="http://schemas.microsoft.com/office/drawing/2014/main" id="{ABFC4DB2-358A-B6B0-CFB6-5F402BB236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3984" y="1702308"/>
            <a:ext cx="7315200" cy="4343400"/>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7021513A-61ED-6198-F7C8-48FA4EB92001}"/>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6</a:t>
            </a:fld>
            <a:endParaRPr lang="en-US" dirty="0"/>
          </a:p>
        </p:txBody>
      </p:sp>
    </p:spTree>
    <p:extLst>
      <p:ext uri="{BB962C8B-B14F-4D97-AF65-F5344CB8AC3E}">
        <p14:creationId xmlns:p14="http://schemas.microsoft.com/office/powerpoint/2010/main" val="156689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25FB0CC-3C21-322F-D8EF-BC4E001F1C05}"/>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Controlled</a:t>
            </a:r>
          </a:p>
        </p:txBody>
      </p:sp>
      <p:sp>
        <p:nvSpPr>
          <p:cNvPr id="7" name="Text Placeholder 6">
            <a:extLst>
              <a:ext uri="{FF2B5EF4-FFF2-40B4-BE49-F238E27FC236}">
                <a16:creationId xmlns:a16="http://schemas.microsoft.com/office/drawing/2014/main" id="{15DA67AF-6CCB-F244-8BDC-B30E9054DEC4}"/>
              </a:ext>
            </a:extLst>
          </p:cNvPr>
          <p:cNvSpPr>
            <a:spLocks noGrp="1"/>
          </p:cNvSpPr>
          <p:nvPr>
            <p:ph type="body" sz="quarter" idx="13"/>
          </p:nvPr>
        </p:nvSpPr>
        <p:spPr/>
        <p:txBody>
          <a:bodyPr/>
          <a:lstStyle/>
          <a:p>
            <a:pPr marL="0" indent="0">
              <a:buNone/>
            </a:pPr>
            <a:r>
              <a:rPr lang="en-US" sz="2800" dirty="0"/>
              <a:t>Mental rehearsal needs to be controlled to ensure it is effective and produces positive outcomes.</a:t>
            </a:r>
          </a:p>
        </p:txBody>
      </p:sp>
      <p:pic>
        <p:nvPicPr>
          <p:cNvPr id="4" name="Picture 3" descr="Emergency responder in PPE mentally rehearsing a response to a building fire.">
            <a:extLst>
              <a:ext uri="{FF2B5EF4-FFF2-40B4-BE49-F238E27FC236}">
                <a16:creationId xmlns:a16="http://schemas.microsoft.com/office/drawing/2014/main" id="{FC39D61F-48BB-5A80-DFA6-DEBEA0E90914}"/>
              </a:ext>
            </a:extLst>
          </p:cNvPr>
          <p:cNvPicPr>
            <a:picLocks noChangeAspect="1"/>
          </p:cNvPicPr>
          <p:nvPr/>
        </p:nvPicPr>
        <p:blipFill>
          <a:blip r:embed="rId3"/>
          <a:srcRect/>
          <a:stretch/>
        </p:blipFill>
        <p:spPr>
          <a:xfrm>
            <a:off x="4443984" y="1700784"/>
            <a:ext cx="731520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3A3B6409-627E-BEE6-59CF-AFB67C5241D2}"/>
              </a:ext>
            </a:extLst>
          </p:cNvPr>
          <p:cNvSpPr>
            <a:spLocks noGrp="1"/>
          </p:cNvSpPr>
          <p:nvPr>
            <p:ph type="sldNum" sz="quarter" idx="12"/>
          </p:nvPr>
        </p:nvSpPr>
        <p:spPr/>
        <p:txBody>
          <a:bodyPr/>
          <a:lstStyle/>
          <a:p>
            <a:fld id="{92230763-09DA-4369-B759-4F3C13DCD774}" type="slidenum">
              <a:rPr lang="en-US" smtClean="0"/>
              <a:pPr/>
              <a:t>7</a:t>
            </a:fld>
            <a:endParaRPr lang="en-US" dirty="0"/>
          </a:p>
        </p:txBody>
      </p:sp>
    </p:spTree>
    <p:extLst>
      <p:ext uri="{BB962C8B-B14F-4D97-AF65-F5344CB8AC3E}">
        <p14:creationId xmlns:p14="http://schemas.microsoft.com/office/powerpoint/2010/main" val="255912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E70D02-506B-2AD0-873F-B31016CB5690}"/>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Mental Rehearsal Process</a:t>
            </a:r>
          </a:p>
        </p:txBody>
      </p:sp>
      <p:pic>
        <p:nvPicPr>
          <p:cNvPr id="18" name="Picture 17">
            <a:extLst>
              <a:ext uri="{FF2B5EF4-FFF2-40B4-BE49-F238E27FC236}">
                <a16:creationId xmlns:a16="http://schemas.microsoft.com/office/drawing/2014/main" id="{A87B0A3D-5CE7-BAB3-DB67-BE2F81FE4787}"/>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44909" y="1684185"/>
            <a:ext cx="3200400" cy="2060448"/>
          </a:xfrm>
          <a:prstGeom prst="rect">
            <a:avLst/>
          </a:prstGeom>
        </p:spPr>
      </p:pic>
      <p:pic>
        <p:nvPicPr>
          <p:cNvPr id="12" name="Picture 11">
            <a:extLst>
              <a:ext uri="{FF2B5EF4-FFF2-40B4-BE49-F238E27FC236}">
                <a16:creationId xmlns:a16="http://schemas.microsoft.com/office/drawing/2014/main" id="{FADD4652-BBA5-5580-71F9-89405F01C7D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00556" y="3982701"/>
            <a:ext cx="3200400" cy="2060448"/>
          </a:xfrm>
          <a:prstGeom prst="rect">
            <a:avLst/>
          </a:prstGeom>
        </p:spPr>
      </p:pic>
      <p:pic>
        <p:nvPicPr>
          <p:cNvPr id="21" name="Picture 20">
            <a:extLst>
              <a:ext uri="{FF2B5EF4-FFF2-40B4-BE49-F238E27FC236}">
                <a16:creationId xmlns:a16="http://schemas.microsoft.com/office/drawing/2014/main" id="{13DEF2D9-6F04-3329-D7FF-D402C9808D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61365" y="1684185"/>
            <a:ext cx="3200400" cy="2060448"/>
          </a:xfrm>
          <a:prstGeom prst="rect">
            <a:avLst/>
          </a:prstGeom>
        </p:spPr>
      </p:pic>
      <p:pic>
        <p:nvPicPr>
          <p:cNvPr id="19" name="Picture 18">
            <a:extLst>
              <a:ext uri="{FF2B5EF4-FFF2-40B4-BE49-F238E27FC236}">
                <a16:creationId xmlns:a16="http://schemas.microsoft.com/office/drawing/2014/main" id="{79F6483E-7EEF-8864-A7D6-D3ECDD0A632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4908" y="3985134"/>
            <a:ext cx="3200400" cy="2060448"/>
          </a:xfrm>
          <a:prstGeom prst="rect">
            <a:avLst/>
          </a:prstGeom>
        </p:spPr>
      </p:pic>
      <p:pic>
        <p:nvPicPr>
          <p:cNvPr id="17" name="Picture 16">
            <a:extLst>
              <a:ext uri="{FF2B5EF4-FFF2-40B4-BE49-F238E27FC236}">
                <a16:creationId xmlns:a16="http://schemas.microsoft.com/office/drawing/2014/main" id="{16FABD84-95E6-E6AC-FF4A-EF4BDDEC98E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76083" y="1704794"/>
            <a:ext cx="3200400" cy="2053590"/>
          </a:xfrm>
          <a:prstGeom prst="rect">
            <a:avLst/>
          </a:prstGeom>
        </p:spPr>
      </p:pic>
      <p:sp>
        <p:nvSpPr>
          <p:cNvPr id="5" name="Text Placeholder 4">
            <a:extLst>
              <a:ext uri="{FF2B5EF4-FFF2-40B4-BE49-F238E27FC236}">
                <a16:creationId xmlns:a16="http://schemas.microsoft.com/office/drawing/2014/main" id="{6A01AFED-8054-84F3-E43A-8E0CF14A1B42}"/>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What is the most effective way to harness the power of mental rehearsal?</a:t>
            </a:r>
          </a:p>
        </p:txBody>
      </p:sp>
      <p:sp>
        <p:nvSpPr>
          <p:cNvPr id="20" name="Rectangle 19">
            <a:extLst>
              <a:ext uri="{FF2B5EF4-FFF2-40B4-BE49-F238E27FC236}">
                <a16:creationId xmlns:a16="http://schemas.microsoft.com/office/drawing/2014/main" id="{F7E60400-4469-623D-58A5-5C45485AAA89}"/>
              </a:ext>
            </a:extLst>
          </p:cNvPr>
          <p:cNvSpPr/>
          <p:nvPr/>
        </p:nvSpPr>
        <p:spPr>
          <a:xfrm>
            <a:off x="438328" y="3278776"/>
            <a:ext cx="3200399" cy="479407"/>
          </a:xfrm>
          <a:prstGeom prst="rect">
            <a:avLst/>
          </a:prstGeom>
          <a:gradFill flip="none" rotWithShape="1">
            <a:gsLst>
              <a:gs pos="60000">
                <a:srgbClr val="C9992A"/>
              </a:gs>
              <a:gs pos="100000">
                <a:srgbClr val="C9992A">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Visualize the scenario.</a:t>
            </a:r>
          </a:p>
        </p:txBody>
      </p:sp>
      <p:sp>
        <p:nvSpPr>
          <p:cNvPr id="25" name="Rectangle 24">
            <a:extLst>
              <a:ext uri="{FF2B5EF4-FFF2-40B4-BE49-F238E27FC236}">
                <a16:creationId xmlns:a16="http://schemas.microsoft.com/office/drawing/2014/main" id="{C5E98282-B40E-72BE-9233-7790A42AE213}"/>
              </a:ext>
            </a:extLst>
          </p:cNvPr>
          <p:cNvSpPr/>
          <p:nvPr/>
        </p:nvSpPr>
        <p:spPr>
          <a:xfrm>
            <a:off x="4482665" y="3284426"/>
            <a:ext cx="3200399" cy="479407"/>
          </a:xfrm>
          <a:prstGeom prst="rect">
            <a:avLst/>
          </a:prstGeom>
          <a:gradFill flip="none" rotWithShape="1">
            <a:gsLst>
              <a:gs pos="60000">
                <a:srgbClr val="C9992A"/>
              </a:gs>
              <a:gs pos="100000">
                <a:srgbClr val="C9992A">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Include multiple senses.</a:t>
            </a:r>
          </a:p>
        </p:txBody>
      </p:sp>
      <p:sp>
        <p:nvSpPr>
          <p:cNvPr id="26" name="Rectangle 25">
            <a:extLst>
              <a:ext uri="{FF2B5EF4-FFF2-40B4-BE49-F238E27FC236}">
                <a16:creationId xmlns:a16="http://schemas.microsoft.com/office/drawing/2014/main" id="{A5B0073F-292A-0D1A-099C-11D76CD202EB}"/>
              </a:ext>
            </a:extLst>
          </p:cNvPr>
          <p:cNvSpPr/>
          <p:nvPr/>
        </p:nvSpPr>
        <p:spPr>
          <a:xfrm>
            <a:off x="8554712" y="3283982"/>
            <a:ext cx="3200399" cy="479407"/>
          </a:xfrm>
          <a:prstGeom prst="rect">
            <a:avLst/>
          </a:prstGeom>
          <a:gradFill flip="none" rotWithShape="1">
            <a:gsLst>
              <a:gs pos="60000">
                <a:srgbClr val="C9992A"/>
              </a:gs>
              <a:gs pos="100000">
                <a:srgbClr val="C9992A">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Control your actions.</a:t>
            </a:r>
          </a:p>
        </p:txBody>
      </p:sp>
      <p:sp>
        <p:nvSpPr>
          <p:cNvPr id="28" name="Rectangle 27">
            <a:extLst>
              <a:ext uri="{FF2B5EF4-FFF2-40B4-BE49-F238E27FC236}">
                <a16:creationId xmlns:a16="http://schemas.microsoft.com/office/drawing/2014/main" id="{DBAF62EF-2293-E607-FEF6-20AFB59154A0}"/>
              </a:ext>
              <a:ext uri="{C183D7F6-B498-43B3-948B-1728B52AA6E4}">
                <adec:decorative xmlns:adec="http://schemas.microsoft.com/office/drawing/2017/decorative" val="0"/>
              </a:ext>
            </a:extLst>
          </p:cNvPr>
          <p:cNvSpPr/>
          <p:nvPr/>
        </p:nvSpPr>
        <p:spPr>
          <a:xfrm>
            <a:off x="444909" y="5580341"/>
            <a:ext cx="3200399" cy="479407"/>
          </a:xfrm>
          <a:prstGeom prst="rect">
            <a:avLst/>
          </a:prstGeom>
          <a:gradFill flip="none" rotWithShape="1">
            <a:gsLst>
              <a:gs pos="60000">
                <a:srgbClr val="C9992A"/>
              </a:gs>
              <a:gs pos="100000">
                <a:srgbClr val="C9992A">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Incorporate your emotions.</a:t>
            </a:r>
          </a:p>
        </p:txBody>
      </p:sp>
      <p:sp>
        <p:nvSpPr>
          <p:cNvPr id="27" name="Rectangle 26">
            <a:extLst>
              <a:ext uri="{FF2B5EF4-FFF2-40B4-BE49-F238E27FC236}">
                <a16:creationId xmlns:a16="http://schemas.microsoft.com/office/drawing/2014/main" id="{0EC704E3-7939-A3E5-FD4F-90C9D7E12C74}"/>
              </a:ext>
            </a:extLst>
          </p:cNvPr>
          <p:cNvSpPr/>
          <p:nvPr/>
        </p:nvSpPr>
        <p:spPr>
          <a:xfrm>
            <a:off x="4495315" y="5563742"/>
            <a:ext cx="3200399" cy="479407"/>
          </a:xfrm>
          <a:prstGeom prst="rect">
            <a:avLst/>
          </a:prstGeom>
          <a:gradFill flip="none" rotWithShape="1">
            <a:gsLst>
              <a:gs pos="60000">
                <a:srgbClr val="C9992A"/>
              </a:gs>
              <a:gs pos="100000">
                <a:srgbClr val="C9992A">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Use positive self-talk.</a:t>
            </a:r>
          </a:p>
        </p:txBody>
      </p:sp>
      <p:pic>
        <p:nvPicPr>
          <p:cNvPr id="22" name="Picture 21" descr="Practice frequently.">
            <a:extLst>
              <a:ext uri="{FF2B5EF4-FFF2-40B4-BE49-F238E27FC236}">
                <a16:creationId xmlns:a16="http://schemas.microsoft.com/office/drawing/2014/main" id="{F7A758BD-9B59-B9AE-50BD-F88F1E6553C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561365" y="3989232"/>
            <a:ext cx="3200400" cy="2060448"/>
          </a:xfrm>
          <a:prstGeom prst="rect">
            <a:avLst/>
          </a:prstGeom>
        </p:spPr>
      </p:pic>
      <p:sp>
        <p:nvSpPr>
          <p:cNvPr id="29" name="Rectangle 28">
            <a:extLst>
              <a:ext uri="{FF2B5EF4-FFF2-40B4-BE49-F238E27FC236}">
                <a16:creationId xmlns:a16="http://schemas.microsoft.com/office/drawing/2014/main" id="{51F11484-7415-7FE2-16B8-46633FBA0F93}"/>
              </a:ext>
              <a:ext uri="{C183D7F6-B498-43B3-948B-1728B52AA6E4}">
                <adec:decorative xmlns:adec="http://schemas.microsoft.com/office/drawing/2017/decorative" val="1"/>
              </a:ext>
            </a:extLst>
          </p:cNvPr>
          <p:cNvSpPr/>
          <p:nvPr/>
        </p:nvSpPr>
        <p:spPr>
          <a:xfrm>
            <a:off x="8558784" y="5576804"/>
            <a:ext cx="3200399" cy="479407"/>
          </a:xfrm>
          <a:prstGeom prst="rect">
            <a:avLst/>
          </a:prstGeom>
          <a:gradFill flip="none" rotWithShape="1">
            <a:gsLst>
              <a:gs pos="60000">
                <a:srgbClr val="C9992A"/>
              </a:gs>
              <a:gs pos="100000">
                <a:srgbClr val="C9992A">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Practice frequently.</a:t>
            </a:r>
          </a:p>
        </p:txBody>
      </p:sp>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9" name="Slide Number Placeholder 2">
            <a:extLst>
              <a:ext uri="{FF2B5EF4-FFF2-40B4-BE49-F238E27FC236}">
                <a16:creationId xmlns:a16="http://schemas.microsoft.com/office/drawing/2014/main" id="{F5B23E39-42B7-CA9B-A670-2E3C265B446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8</a:t>
            </a:fld>
            <a:endParaRPr lang="en-US" dirty="0"/>
          </a:p>
        </p:txBody>
      </p:sp>
    </p:spTree>
    <p:extLst>
      <p:ext uri="{BB962C8B-B14F-4D97-AF65-F5344CB8AC3E}">
        <p14:creationId xmlns:p14="http://schemas.microsoft.com/office/powerpoint/2010/main" val="385607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09D60-D61C-2B8A-C203-DADEC0F1E88C}"/>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B717CC70-8BCC-D817-7C05-BE34295A895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Unlock Your Warrior Toughness With Mental Rehearsal</a:t>
            </a:r>
          </a:p>
        </p:txBody>
      </p:sp>
      <p:sp>
        <p:nvSpPr>
          <p:cNvPr id="9" name="Text Placeholder 8">
            <a:extLst>
              <a:ext uri="{FF2B5EF4-FFF2-40B4-BE49-F238E27FC236}">
                <a16:creationId xmlns:a16="http://schemas.microsoft.com/office/drawing/2014/main" id="{529F22D3-2ABD-3623-D637-FAF5B8F2CE37}"/>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latin typeface="Segoe UI" panose="020B0502040204020203" pitchFamily="34" charset="0"/>
              </a:rPr>
              <a:t>How does mental rehearsal support the Warrior Mindset?</a:t>
            </a:r>
          </a:p>
        </p:txBody>
      </p:sp>
      <p:sp>
        <p:nvSpPr>
          <p:cNvPr id="7" name="Text Placeholder 6">
            <a:extLst>
              <a:ext uri="{FF2B5EF4-FFF2-40B4-BE49-F238E27FC236}">
                <a16:creationId xmlns:a16="http://schemas.microsoft.com/office/drawing/2014/main" id="{4019CF3A-692B-AE45-EE57-07C3D398BBFE}"/>
              </a:ext>
            </a:extLst>
          </p:cNvPr>
          <p:cNvSpPr>
            <a:spLocks noGrp="1"/>
          </p:cNvSpPr>
          <p:nvPr>
            <p:ph type="body" sz="quarter" idx="13"/>
          </p:nvPr>
        </p:nvSpPr>
        <p:spPr/>
        <p:txBody>
          <a:bodyPr/>
          <a:lstStyle/>
          <a:p>
            <a:pPr marL="0" indent="0">
              <a:buNone/>
            </a:pPr>
            <a:r>
              <a:rPr lang="en-US" dirty="0"/>
              <a:t>Mental rehearsal:</a:t>
            </a:r>
          </a:p>
          <a:p>
            <a:r>
              <a:rPr lang="en-US" dirty="0"/>
              <a:t>Improves performance</a:t>
            </a:r>
          </a:p>
          <a:p>
            <a:r>
              <a:rPr lang="en-US" dirty="0"/>
              <a:t>Prevents complacency</a:t>
            </a:r>
          </a:p>
          <a:p>
            <a:r>
              <a:rPr lang="en-US" dirty="0"/>
              <a:t>Boosts confidence</a:t>
            </a:r>
          </a:p>
        </p:txBody>
      </p:sp>
      <p:grpSp>
        <p:nvGrpSpPr>
          <p:cNvPr id="6" name="Group 5" descr="Cyclical diagram of the warrior mindset: preparation, execution, reflection, and commitment, engaging mind, body, and spirit. Photo of a sailor suspended on a body cable above the ocean, giving a thumbs up.">
            <a:extLst>
              <a:ext uri="{FF2B5EF4-FFF2-40B4-BE49-F238E27FC236}">
                <a16:creationId xmlns:a16="http://schemas.microsoft.com/office/drawing/2014/main" id="{BA737310-752F-A40F-A30F-1BAC6EEC2F15}"/>
              </a:ext>
            </a:extLst>
          </p:cNvPr>
          <p:cNvGrpSpPr/>
          <p:nvPr/>
        </p:nvGrpSpPr>
        <p:grpSpPr>
          <a:xfrm>
            <a:off x="4443984" y="1700784"/>
            <a:ext cx="7315200" cy="4346448"/>
            <a:chOff x="4443984" y="1700784"/>
            <a:chExt cx="7315200" cy="4346448"/>
          </a:xfrm>
        </p:grpSpPr>
        <p:pic>
          <p:nvPicPr>
            <p:cNvPr id="3" name="Picture 2" descr="Cyclical diagram of the warrior mindset: preparation, execution, reflection, and commitment, engaging mind, body, and spirit. Photo of a sailor suspended on a body cable above the ocean, giving a thumbs up.">
              <a:extLst>
                <a:ext uri="{FF2B5EF4-FFF2-40B4-BE49-F238E27FC236}">
                  <a16:creationId xmlns:a16="http://schemas.microsoft.com/office/drawing/2014/main" id="{82096C08-9760-E728-839E-0B54BA6975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3984" y="1700784"/>
              <a:ext cx="7315200" cy="4346448"/>
            </a:xfrm>
            <a:prstGeom prst="rect">
              <a:avLst/>
            </a:prstGeom>
          </p:spPr>
        </p:pic>
        <p:pic>
          <p:nvPicPr>
            <p:cNvPr id="5" name="Picture 4" descr="The Warrior Mindset embodies a holistic approach, integrating the mind, body, and spirit in a continuous cycle of commitment, preparation, execution, and reflection.">
              <a:extLst>
                <a:ext uri="{FF2B5EF4-FFF2-40B4-BE49-F238E27FC236}">
                  <a16:creationId xmlns:a16="http://schemas.microsoft.com/office/drawing/2014/main" id="{2372DFC7-6B60-958A-F9B2-6A9E990BD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592" y="1882449"/>
              <a:ext cx="3999773" cy="3980070"/>
            </a:xfrm>
            <a:prstGeom prst="rect">
              <a:avLst/>
            </a:prstGeom>
          </p:spPr>
        </p:pic>
      </p:grpSp>
      <p:sp>
        <p:nvSpPr>
          <p:cNvPr id="2" name="Footer Placeholder 1">
            <a:extLst>
              <a:ext uri="{FF2B5EF4-FFF2-40B4-BE49-F238E27FC236}">
                <a16:creationId xmlns:a16="http://schemas.microsoft.com/office/drawing/2014/main" id="{F636465C-CDFB-15BC-00FA-8FC783284749}"/>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F73290A0-0FA5-8017-57F0-BFE86A50B8B8}"/>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9</a:t>
            </a:fld>
            <a:endParaRPr lang="en-US" dirty="0"/>
          </a:p>
        </p:txBody>
      </p:sp>
    </p:spTree>
    <p:extLst>
      <p:ext uri="{BB962C8B-B14F-4D97-AF65-F5344CB8AC3E}">
        <p14:creationId xmlns:p14="http://schemas.microsoft.com/office/powerpoint/2010/main" val="1918404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bc2fcf-f21a-4f9e-9743-ec92e20456b4">
      <Terms xmlns="http://schemas.microsoft.com/office/infopath/2007/PartnerControls"/>
    </lcf76f155ced4ddcb4097134ff3c332f>
    <TaxCatchAll xmlns="f5947f08-85db-4ee1-a9b9-13ee7128ed8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8B11976C234D449A0C8FACF730CE71" ma:contentTypeVersion="38" ma:contentTypeDescription="Create a new document." ma:contentTypeScope="" ma:versionID="3a7679c233c2b2de5609bb5e9bfd45d1">
  <xsd:schema xmlns:xsd="http://www.w3.org/2001/XMLSchema" xmlns:xs="http://www.w3.org/2001/XMLSchema" xmlns:p="http://schemas.microsoft.com/office/2006/metadata/properties" xmlns:ns2="f5947f08-85db-4ee1-a9b9-13ee7128ed83" xmlns:ns3="febc2fcf-f21a-4f9e-9743-ec92e20456b4" targetNamespace="http://schemas.microsoft.com/office/2006/metadata/properties" ma:root="true" ma:fieldsID="19b445513f766f665eb6cc8fffbe2a5d" ns2:_="" ns3:_="">
    <xsd:import namespace="f5947f08-85db-4ee1-a9b9-13ee7128ed83"/>
    <xsd:import namespace="febc2fcf-f21a-4f9e-9743-ec92e20456b4"/>
    <xsd:element name="properties">
      <xsd:complexType>
        <xsd:sequence>
          <xsd:element name="documentManagement">
            <xsd:complexType>
              <xsd:all>
                <xsd:element ref="ns2:SharedWithUsers" minOccurs="0"/>
                <xsd:element ref="ns2:SharedWithDetails"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947f08-85db-4ee1-a9b9-13ee7128ed8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1" nillable="true" ma:displayName="Taxonomy Catch All Column" ma:description="" ma:hidden="true" ma:list="{5d8e531f-a643-4dc9-9881-807d2f2ad510}" ma:internalName="TaxCatchAll" ma:showField="CatchAllData" ma:web="f5947f08-85db-4ee1-a9b9-13ee7128ed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bc2fcf-f21a-4f9e-9743-ec92e20456b4" elementFormDefault="qualified">
    <xsd:import namespace="http://schemas.microsoft.com/office/2006/documentManagement/types"/>
    <xsd:import namespace="http://schemas.microsoft.com/office/infopath/2007/PartnerControls"/>
    <xsd:element name="MediaLengthInSeconds" ma:index="10" nillable="true" ma:displayName="Length (seconds)" ma:description=""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4fca95-fc27-4d9d-95fe-91d8ae13857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FC7982-5C07-488F-BB75-9A56E9AE79EA}">
  <ds:schemaRefs>
    <ds:schemaRef ds:uri="http://schemas.microsoft.com/sharepoint/v3/contenttype/forms"/>
  </ds:schemaRefs>
</ds:datastoreItem>
</file>

<file path=customXml/itemProps2.xml><?xml version="1.0" encoding="utf-8"?>
<ds:datastoreItem xmlns:ds="http://schemas.openxmlformats.org/officeDocument/2006/customXml" ds:itemID="{EAB39E18-6680-4E56-8EC5-7AC7165A7E43}">
  <ds:schemaRefs>
    <ds:schemaRef ds:uri="http://schemas.openxmlformats.org/package/2006/metadata/core-properties"/>
    <ds:schemaRef ds:uri="http://purl.org/dc/elements/1.1/"/>
    <ds:schemaRef ds:uri="http://www.w3.org/XML/1998/namespace"/>
    <ds:schemaRef ds:uri="http://schemas.microsoft.com/office/2006/documentManagement/types"/>
    <ds:schemaRef ds:uri="f5947f08-85db-4ee1-a9b9-13ee7128ed83"/>
    <ds:schemaRef ds:uri="http://purl.org/dc/dcmitype/"/>
    <ds:schemaRef ds:uri="http://purl.org/dc/terms/"/>
    <ds:schemaRef ds:uri="http://schemas.microsoft.com/office/infopath/2007/PartnerControls"/>
    <ds:schemaRef ds:uri="febc2fcf-f21a-4f9e-9743-ec92e20456b4"/>
    <ds:schemaRef ds:uri="http://schemas.microsoft.com/office/2006/metadata/properties"/>
  </ds:schemaRefs>
</ds:datastoreItem>
</file>

<file path=customXml/itemProps3.xml><?xml version="1.0" encoding="utf-8"?>
<ds:datastoreItem xmlns:ds="http://schemas.openxmlformats.org/officeDocument/2006/customXml" ds:itemID="{71B362D4-26CD-49A9-96EC-D17729489A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947f08-85db-4ee1-a9b9-13ee7128ed83"/>
    <ds:schemaRef ds:uri="febc2fcf-f21a-4f9e-9743-ec92e20456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de9faa6-9fe1-49b3-9a08-227a296b54a6}" enabled="1" method="Privileged" siteId="{66d73691-ea97-48b1-95d5-e94f0a46b878}" removed="0"/>
  <clbl:label id="{e3333e00-c877-4b87-b6ad-45e942de1750}" enabled="0" method="" siteId="{e3333e00-c877-4b87-b6ad-45e942de1750}" removed="1"/>
</clbl:labelList>
</file>

<file path=docProps/app.xml><?xml version="1.0" encoding="utf-8"?>
<Properties xmlns="http://schemas.openxmlformats.org/officeDocument/2006/extended-properties" xmlns:vt="http://schemas.openxmlformats.org/officeDocument/2006/docPropsVTypes">
  <Template/>
  <TotalTime>9918</TotalTime>
  <Words>2921</Words>
  <Application>Microsoft Macintosh PowerPoint</Application>
  <PresentationFormat>Widescreen</PresentationFormat>
  <Paragraphs>311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Segoe UI</vt:lpstr>
      <vt:lpstr>Wingdings</vt:lpstr>
      <vt:lpstr>Office Theme</vt:lpstr>
      <vt:lpstr>Welcome</vt:lpstr>
      <vt:lpstr>Introduction</vt:lpstr>
      <vt:lpstr>Learning Objective</vt:lpstr>
      <vt:lpstr>Mental Rehearsal</vt:lpstr>
      <vt:lpstr>Mental Rehearsal Activity</vt:lpstr>
      <vt:lpstr>Vivid Visualization</vt:lpstr>
      <vt:lpstr>Controlled</vt:lpstr>
      <vt:lpstr>Mental Rehearsal Process</vt:lpstr>
      <vt:lpstr>Unlock Your Warrior Toughness With Mental Rehearsal</vt:lpstr>
      <vt:lpstr>Visualizing Success: Mental Rehearsal in Action</vt:lpstr>
      <vt:lpstr>Real-World Applications Activity</vt:lpstr>
      <vt:lpstr>Call to Action</vt:lpstr>
      <vt:lpstr>References</vt:lpstr>
      <vt:lpstr>Warrior Toughness QR Code</vt:lpstr>
      <vt:lpstr>Glossary</vt:lpstr>
    </vt:vector>
  </TitlesOfParts>
  <Company>OPNAV N17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Rehersal: Warrior Toughness</dc:title>
  <dc:creator>OPNAV N17</dc:creator>
  <cp:lastModifiedBy>Rios, Kristina [USA]</cp:lastModifiedBy>
  <cp:revision>440</cp:revision>
  <dcterms:created xsi:type="dcterms:W3CDTF">2024-12-04T17:45:42Z</dcterms:created>
  <dcterms:modified xsi:type="dcterms:W3CDTF">2026-06-03T17:58:46Z</dcterms:modified>
  <cp:category>Total Sailor Fit to Fight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0x010100B48B11976C234D449A0C8FACF730CE71</vt:lpwstr>
  </property>
  <property fmtid="{D5CDD505-2E9C-101B-9397-08002B2CF9AE}" pid="3" name="MediaServiceImageTags">
    <vt:lpwstr/>
  </property>
</Properties>
</file>